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8" r:id="rId4"/>
    <p:sldId id="257" r:id="rId5"/>
    <p:sldId id="268" r:id="rId6"/>
    <p:sldId id="285" r:id="rId7"/>
    <p:sldId id="289" r:id="rId8"/>
    <p:sldId id="286" r:id="rId9"/>
    <p:sldId id="290" r:id="rId10"/>
    <p:sldId id="291" r:id="rId11"/>
    <p:sldId id="292" r:id="rId12"/>
    <p:sldId id="293" r:id="rId13"/>
    <p:sldId id="271" r:id="rId14"/>
    <p:sldId id="294" r:id="rId15"/>
    <p:sldId id="269" r:id="rId16"/>
    <p:sldId id="274" r:id="rId17"/>
    <p:sldId id="258" r:id="rId18"/>
    <p:sldId id="275" r:id="rId19"/>
    <p:sldId id="276" r:id="rId20"/>
    <p:sldId id="300" r:id="rId21"/>
    <p:sldId id="277" r:id="rId22"/>
    <p:sldId id="307" r:id="rId23"/>
    <p:sldId id="280" r:id="rId24"/>
    <p:sldId id="281" r:id="rId25"/>
    <p:sldId id="282" r:id="rId26"/>
    <p:sldId id="283" r:id="rId27"/>
    <p:sldId id="284" r:id="rId28"/>
    <p:sldId id="301" r:id="rId29"/>
    <p:sldId id="302" r:id="rId30"/>
    <p:sldId id="287" r:id="rId31"/>
    <p:sldId id="305" r:id="rId32"/>
    <p:sldId id="306" r:id="rId33"/>
    <p:sldId id="272" r:id="rId34"/>
    <p:sldId id="270" r:id="rId35"/>
    <p:sldId id="288"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66FF33"/>
    <a:srgbClr val="008000"/>
    <a:srgbClr val="CC3300"/>
    <a:srgbClr val="4D4D4D"/>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100" d="100"/>
          <a:sy n="100" d="100"/>
        </p:scale>
        <p:origin x="-2094" y="-3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8896ED-9289-4208-BE90-506DD5BE48B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D5BF52-46E7-4175-89F5-98F3B49E755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8AF7A1-5CB3-4A0A-B2CE-C8AC90620AC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710910-15B4-450A-B4E9-480340332C1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BCB04E-4BE4-4988-80D5-C1B41F5368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01D92E8-9C5C-4108-A922-492B51B247C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ED763A6-206F-458D-804E-5D3BFC03458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A942094-27BD-4BCD-BCC0-E9D41FB3A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0A4C2C2-E9B3-4EFA-BEDF-207CB51E529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3701FC-049B-4E36-9616-8D5ED6011BA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0AE6DA-5FC7-4FC0-8A8C-10E65FA007C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1A97C82-5134-48D3-95A0-F14C3D208C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nas.org/content/vol95/issue12/images/large/pq0183706003.jpeg"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685800" y="1295400"/>
            <a:ext cx="8319072" cy="584775"/>
          </a:xfrm>
          <a:prstGeom prst="rect">
            <a:avLst/>
          </a:prstGeom>
          <a:noFill/>
          <a:ln w="9525">
            <a:noFill/>
            <a:miter lim="800000"/>
            <a:headEnd/>
            <a:tailEnd/>
          </a:ln>
          <a:effectLst/>
        </p:spPr>
        <p:txBody>
          <a:bodyPr wrap="none">
            <a:spAutoFit/>
          </a:bodyPr>
          <a:lstStyle/>
          <a:p>
            <a:r>
              <a:rPr lang="en-US" sz="3200" b="1" dirty="0" smtClean="0"/>
              <a:t>Integration Of Foreign DNA Into Plant Cell</a:t>
            </a:r>
            <a:endParaRPr lang="en-US" sz="3200" b="1" dirty="0"/>
          </a:p>
        </p:txBody>
      </p:sp>
      <p:sp>
        <p:nvSpPr>
          <p:cNvPr id="2054" name="Oval 6"/>
          <p:cNvSpPr>
            <a:spLocks noChangeArrowheads="1"/>
          </p:cNvSpPr>
          <p:nvPr/>
        </p:nvSpPr>
        <p:spPr bwMode="auto">
          <a:xfrm>
            <a:off x="2362200" y="2819400"/>
            <a:ext cx="4648200" cy="1905000"/>
          </a:xfrm>
          <a:prstGeom prst="ellipse">
            <a:avLst/>
          </a:prstGeom>
          <a:noFill/>
          <a:ln w="9525">
            <a:solidFill>
              <a:schemeClr val="tx1"/>
            </a:solidFill>
            <a:round/>
            <a:headEnd/>
            <a:tailEnd/>
          </a:ln>
          <a:effectLst/>
        </p:spPr>
        <p:txBody>
          <a:bodyPr wrap="none" anchor="ctr"/>
          <a:lstStyle/>
          <a:p>
            <a:endParaRPr lang="en-US"/>
          </a:p>
        </p:txBody>
      </p:sp>
      <p:sp>
        <p:nvSpPr>
          <p:cNvPr id="2055" name="Oval 7"/>
          <p:cNvSpPr>
            <a:spLocks noChangeArrowheads="1"/>
          </p:cNvSpPr>
          <p:nvPr/>
        </p:nvSpPr>
        <p:spPr bwMode="auto">
          <a:xfrm>
            <a:off x="4800600" y="3276600"/>
            <a:ext cx="1905000" cy="914400"/>
          </a:xfrm>
          <a:prstGeom prst="ellipse">
            <a:avLst/>
          </a:prstGeom>
          <a:noFill/>
          <a:ln w="9525">
            <a:solidFill>
              <a:schemeClr val="tx1"/>
            </a:solidFill>
            <a:round/>
            <a:headEnd/>
            <a:tailEnd/>
          </a:ln>
          <a:effectLst/>
        </p:spPr>
        <p:txBody>
          <a:bodyPr wrap="none" anchor="ctr"/>
          <a:lstStyle/>
          <a:p>
            <a:endParaRPr lang="en-US"/>
          </a:p>
        </p:txBody>
      </p:sp>
      <p:sp>
        <p:nvSpPr>
          <p:cNvPr id="2057" name="Freeform 9"/>
          <p:cNvSpPr>
            <a:spLocks/>
          </p:cNvSpPr>
          <p:nvPr/>
        </p:nvSpPr>
        <p:spPr bwMode="auto">
          <a:xfrm>
            <a:off x="5029200" y="3581400"/>
            <a:ext cx="304800" cy="228600"/>
          </a:xfrm>
          <a:custGeom>
            <a:avLst/>
            <a:gdLst/>
            <a:ahLst/>
            <a:cxnLst>
              <a:cxn ang="0">
                <a:pos x="0" y="0"/>
              </a:cxn>
              <a:cxn ang="0">
                <a:pos x="8" y="72"/>
              </a:cxn>
              <a:cxn ang="0">
                <a:pos x="120" y="32"/>
              </a:cxn>
              <a:cxn ang="0">
                <a:pos x="160" y="80"/>
              </a:cxn>
              <a:cxn ang="0">
                <a:pos x="200" y="152"/>
              </a:cxn>
              <a:cxn ang="0">
                <a:pos x="264" y="88"/>
              </a:cxn>
              <a:cxn ang="0">
                <a:pos x="288" y="72"/>
              </a:cxn>
              <a:cxn ang="0">
                <a:pos x="352" y="160"/>
              </a:cxn>
              <a:cxn ang="0">
                <a:pos x="376" y="176"/>
              </a:cxn>
            </a:cxnLst>
            <a:rect l="0" t="0" r="r" b="b"/>
            <a:pathLst>
              <a:path w="376" h="176">
                <a:moveTo>
                  <a:pt x="0" y="0"/>
                </a:moveTo>
                <a:cubicBezTo>
                  <a:pt x="3" y="24"/>
                  <a:pt x="0" y="49"/>
                  <a:pt x="8" y="72"/>
                </a:cubicBezTo>
                <a:cubicBezTo>
                  <a:pt x="25" y="119"/>
                  <a:pt x="102" y="44"/>
                  <a:pt x="120" y="32"/>
                </a:cubicBezTo>
                <a:cubicBezTo>
                  <a:pt x="147" y="50"/>
                  <a:pt x="148" y="45"/>
                  <a:pt x="160" y="80"/>
                </a:cubicBezTo>
                <a:cubicBezTo>
                  <a:pt x="173" y="119"/>
                  <a:pt x="159" y="138"/>
                  <a:pt x="200" y="152"/>
                </a:cubicBezTo>
                <a:cubicBezTo>
                  <a:pt x="225" y="103"/>
                  <a:pt x="206" y="127"/>
                  <a:pt x="264" y="88"/>
                </a:cubicBezTo>
                <a:cubicBezTo>
                  <a:pt x="272" y="83"/>
                  <a:pt x="288" y="72"/>
                  <a:pt x="288" y="72"/>
                </a:cubicBezTo>
                <a:cubicBezTo>
                  <a:pt x="315" y="99"/>
                  <a:pt x="325" y="133"/>
                  <a:pt x="352" y="160"/>
                </a:cubicBezTo>
                <a:cubicBezTo>
                  <a:pt x="359" y="167"/>
                  <a:pt x="376" y="176"/>
                  <a:pt x="376" y="176"/>
                </a:cubicBezTo>
              </a:path>
            </a:pathLst>
          </a:custGeom>
          <a:noFill/>
          <a:ln w="38100" cmpd="sng">
            <a:solidFill>
              <a:srgbClr val="800000"/>
            </a:solidFill>
            <a:round/>
            <a:headEnd/>
            <a:tailEnd/>
          </a:ln>
          <a:effectLst/>
        </p:spPr>
        <p:txBody>
          <a:bodyPr/>
          <a:lstStyle/>
          <a:p>
            <a:endParaRPr lang="en-US"/>
          </a:p>
        </p:txBody>
      </p:sp>
      <p:sp>
        <p:nvSpPr>
          <p:cNvPr id="2058" name="Freeform 10"/>
          <p:cNvSpPr>
            <a:spLocks/>
          </p:cNvSpPr>
          <p:nvPr/>
        </p:nvSpPr>
        <p:spPr bwMode="auto">
          <a:xfrm>
            <a:off x="5359400" y="3581400"/>
            <a:ext cx="381000" cy="279400"/>
          </a:xfrm>
          <a:custGeom>
            <a:avLst/>
            <a:gdLst/>
            <a:ahLst/>
            <a:cxnLst>
              <a:cxn ang="0">
                <a:pos x="0" y="0"/>
              </a:cxn>
              <a:cxn ang="0">
                <a:pos x="192" y="136"/>
              </a:cxn>
              <a:cxn ang="0">
                <a:pos x="216" y="160"/>
              </a:cxn>
              <a:cxn ang="0">
                <a:pos x="240" y="176"/>
              </a:cxn>
            </a:cxnLst>
            <a:rect l="0" t="0" r="r" b="b"/>
            <a:pathLst>
              <a:path w="240" h="176">
                <a:moveTo>
                  <a:pt x="0" y="0"/>
                </a:moveTo>
                <a:cubicBezTo>
                  <a:pt x="82" y="27"/>
                  <a:pt x="112" y="116"/>
                  <a:pt x="192" y="136"/>
                </a:cubicBezTo>
                <a:cubicBezTo>
                  <a:pt x="200" y="144"/>
                  <a:pt x="207" y="153"/>
                  <a:pt x="216" y="160"/>
                </a:cubicBezTo>
                <a:cubicBezTo>
                  <a:pt x="223" y="166"/>
                  <a:pt x="240" y="176"/>
                  <a:pt x="240" y="176"/>
                </a:cubicBezTo>
              </a:path>
            </a:pathLst>
          </a:custGeom>
          <a:noFill/>
          <a:ln w="38100" cmpd="sng">
            <a:solidFill>
              <a:schemeClr val="tx1"/>
            </a:solidFill>
            <a:round/>
            <a:headEnd/>
            <a:tailEnd/>
          </a:ln>
          <a:effectLst/>
        </p:spPr>
        <p:txBody>
          <a:bodyPr/>
          <a:lstStyle/>
          <a:p>
            <a:endParaRPr lang="en-US"/>
          </a:p>
        </p:txBody>
      </p:sp>
      <p:sp>
        <p:nvSpPr>
          <p:cNvPr id="2059" name="Freeform 11"/>
          <p:cNvSpPr>
            <a:spLocks/>
          </p:cNvSpPr>
          <p:nvPr/>
        </p:nvSpPr>
        <p:spPr bwMode="auto">
          <a:xfrm>
            <a:off x="5638800" y="3581400"/>
            <a:ext cx="381000" cy="279400"/>
          </a:xfrm>
          <a:custGeom>
            <a:avLst/>
            <a:gdLst/>
            <a:ahLst/>
            <a:cxnLst>
              <a:cxn ang="0">
                <a:pos x="0" y="0"/>
              </a:cxn>
              <a:cxn ang="0">
                <a:pos x="192" y="136"/>
              </a:cxn>
              <a:cxn ang="0">
                <a:pos x="216" y="160"/>
              </a:cxn>
              <a:cxn ang="0">
                <a:pos x="240" y="176"/>
              </a:cxn>
            </a:cxnLst>
            <a:rect l="0" t="0" r="r" b="b"/>
            <a:pathLst>
              <a:path w="240" h="176">
                <a:moveTo>
                  <a:pt x="0" y="0"/>
                </a:moveTo>
                <a:cubicBezTo>
                  <a:pt x="82" y="27"/>
                  <a:pt x="112" y="116"/>
                  <a:pt x="192" y="136"/>
                </a:cubicBezTo>
                <a:cubicBezTo>
                  <a:pt x="200" y="144"/>
                  <a:pt x="207" y="153"/>
                  <a:pt x="216" y="160"/>
                </a:cubicBezTo>
                <a:cubicBezTo>
                  <a:pt x="223" y="166"/>
                  <a:pt x="240" y="176"/>
                  <a:pt x="240" y="176"/>
                </a:cubicBezTo>
              </a:path>
            </a:pathLst>
          </a:custGeom>
          <a:noFill/>
          <a:ln w="38100" cmpd="sng">
            <a:solidFill>
              <a:schemeClr val="tx1"/>
            </a:solidFill>
            <a:round/>
            <a:headEnd/>
            <a:tailEnd/>
          </a:ln>
          <a:effectLst/>
        </p:spPr>
        <p:txBody>
          <a:bodyPr/>
          <a:lstStyle/>
          <a:p>
            <a:endParaRPr lang="en-US"/>
          </a:p>
        </p:txBody>
      </p:sp>
      <p:sp>
        <p:nvSpPr>
          <p:cNvPr id="2060" name="Freeform 12"/>
          <p:cNvSpPr>
            <a:spLocks/>
          </p:cNvSpPr>
          <p:nvPr/>
        </p:nvSpPr>
        <p:spPr bwMode="auto">
          <a:xfrm>
            <a:off x="5867400" y="3581400"/>
            <a:ext cx="381000" cy="279400"/>
          </a:xfrm>
          <a:custGeom>
            <a:avLst/>
            <a:gdLst/>
            <a:ahLst/>
            <a:cxnLst>
              <a:cxn ang="0">
                <a:pos x="0" y="0"/>
              </a:cxn>
              <a:cxn ang="0">
                <a:pos x="192" y="136"/>
              </a:cxn>
              <a:cxn ang="0">
                <a:pos x="216" y="160"/>
              </a:cxn>
              <a:cxn ang="0">
                <a:pos x="240" y="176"/>
              </a:cxn>
            </a:cxnLst>
            <a:rect l="0" t="0" r="r" b="b"/>
            <a:pathLst>
              <a:path w="240" h="176">
                <a:moveTo>
                  <a:pt x="0" y="0"/>
                </a:moveTo>
                <a:cubicBezTo>
                  <a:pt x="82" y="27"/>
                  <a:pt x="112" y="116"/>
                  <a:pt x="192" y="136"/>
                </a:cubicBezTo>
                <a:cubicBezTo>
                  <a:pt x="200" y="144"/>
                  <a:pt x="207" y="153"/>
                  <a:pt x="216" y="160"/>
                </a:cubicBezTo>
                <a:cubicBezTo>
                  <a:pt x="223" y="166"/>
                  <a:pt x="240" y="176"/>
                  <a:pt x="240" y="176"/>
                </a:cubicBezTo>
              </a:path>
            </a:pathLst>
          </a:custGeom>
          <a:noFill/>
          <a:ln w="38100" cmpd="sng">
            <a:solidFill>
              <a:schemeClr val="tx1"/>
            </a:solidFill>
            <a:round/>
            <a:headEnd/>
            <a:tailEnd/>
          </a:ln>
          <a:effectLst/>
        </p:spPr>
        <p:txBody>
          <a:bodyPr/>
          <a:lstStyle/>
          <a:p>
            <a:endParaRPr lang="en-US"/>
          </a:p>
        </p:txBody>
      </p:sp>
      <p:sp>
        <p:nvSpPr>
          <p:cNvPr id="2061" name="Text Box 13"/>
          <p:cNvSpPr txBox="1">
            <a:spLocks noChangeArrowheads="1"/>
          </p:cNvSpPr>
          <p:nvPr/>
        </p:nvSpPr>
        <p:spPr bwMode="auto">
          <a:xfrm>
            <a:off x="5486400" y="3763962"/>
            <a:ext cx="1057275" cy="274638"/>
          </a:xfrm>
          <a:prstGeom prst="rect">
            <a:avLst/>
          </a:prstGeom>
          <a:noFill/>
          <a:ln w="9525">
            <a:noFill/>
            <a:miter lim="800000"/>
            <a:headEnd/>
            <a:tailEnd/>
          </a:ln>
          <a:effectLst/>
        </p:spPr>
        <p:txBody>
          <a:bodyPr wrap="none">
            <a:spAutoFit/>
          </a:bodyPr>
          <a:lstStyle/>
          <a:p>
            <a:r>
              <a:rPr lang="en-US" sz="1200" dirty="0">
                <a:latin typeface="Comic Sans MS" pitchFamily="66" charset="0"/>
              </a:rPr>
              <a:t>chromosome</a:t>
            </a:r>
          </a:p>
        </p:txBody>
      </p:sp>
      <p:sp>
        <p:nvSpPr>
          <p:cNvPr id="2062" name="Text Box 14"/>
          <p:cNvSpPr txBox="1">
            <a:spLocks noChangeArrowheads="1"/>
          </p:cNvSpPr>
          <p:nvPr/>
        </p:nvSpPr>
        <p:spPr bwMode="auto">
          <a:xfrm>
            <a:off x="4838700" y="3733800"/>
            <a:ext cx="800100" cy="214313"/>
          </a:xfrm>
          <a:prstGeom prst="rect">
            <a:avLst/>
          </a:prstGeom>
          <a:noFill/>
          <a:ln w="9525">
            <a:noFill/>
            <a:miter lim="800000"/>
            <a:headEnd/>
            <a:tailEnd/>
          </a:ln>
          <a:effectLst/>
        </p:spPr>
        <p:txBody>
          <a:bodyPr wrap="none">
            <a:spAutoFit/>
          </a:bodyPr>
          <a:lstStyle/>
          <a:p>
            <a:r>
              <a:rPr lang="en-US" sz="800">
                <a:latin typeface="Comic Sans MS" pitchFamily="66" charset="0"/>
              </a:rPr>
              <a:t>Foreign DNA</a:t>
            </a:r>
          </a:p>
        </p:txBody>
      </p:sp>
      <p:sp>
        <p:nvSpPr>
          <p:cNvPr id="2063" name="Text Box 15"/>
          <p:cNvSpPr txBox="1">
            <a:spLocks noChangeArrowheads="1"/>
          </p:cNvSpPr>
          <p:nvPr/>
        </p:nvSpPr>
        <p:spPr bwMode="auto">
          <a:xfrm>
            <a:off x="3184525" y="3695700"/>
            <a:ext cx="885825" cy="274638"/>
          </a:xfrm>
          <a:prstGeom prst="rect">
            <a:avLst/>
          </a:prstGeom>
          <a:noFill/>
          <a:ln w="9525">
            <a:noFill/>
            <a:miter lim="800000"/>
            <a:headEnd/>
            <a:tailEnd/>
          </a:ln>
          <a:effectLst/>
        </p:spPr>
        <p:txBody>
          <a:bodyPr wrap="none">
            <a:spAutoFit/>
          </a:bodyPr>
          <a:lstStyle/>
          <a:p>
            <a:r>
              <a:rPr lang="en-US" sz="1200">
                <a:latin typeface="Comic Sans MS" pitchFamily="66" charset="0"/>
              </a:rPr>
              <a:t>cytoplasm</a:t>
            </a:r>
          </a:p>
        </p:txBody>
      </p:sp>
      <p:sp>
        <p:nvSpPr>
          <p:cNvPr id="2064" name="Text Box 16"/>
          <p:cNvSpPr txBox="1">
            <a:spLocks noChangeArrowheads="1"/>
          </p:cNvSpPr>
          <p:nvPr/>
        </p:nvSpPr>
        <p:spPr bwMode="auto">
          <a:xfrm>
            <a:off x="5334000" y="4116388"/>
            <a:ext cx="700088" cy="274637"/>
          </a:xfrm>
          <a:prstGeom prst="rect">
            <a:avLst/>
          </a:prstGeom>
          <a:noFill/>
          <a:ln w="9525">
            <a:noFill/>
            <a:miter lim="800000"/>
            <a:headEnd/>
            <a:tailEnd/>
          </a:ln>
          <a:effectLst/>
        </p:spPr>
        <p:txBody>
          <a:bodyPr wrap="none">
            <a:spAutoFit/>
          </a:bodyPr>
          <a:lstStyle/>
          <a:p>
            <a:r>
              <a:rPr lang="en-US" sz="1200">
                <a:latin typeface="Comic Sans MS" pitchFamily="66" charset="0"/>
              </a:rPr>
              <a:t>nucleus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381000" y="228600"/>
            <a:ext cx="8397875" cy="2677656"/>
          </a:xfrm>
          <a:prstGeom prst="rect">
            <a:avLst/>
          </a:prstGeom>
          <a:noFill/>
          <a:ln w="9525">
            <a:noFill/>
            <a:miter lim="800000"/>
            <a:headEnd/>
            <a:tailEnd/>
          </a:ln>
          <a:effectLst/>
        </p:spPr>
        <p:txBody>
          <a:bodyPr>
            <a:spAutoFit/>
          </a:bodyPr>
          <a:lstStyle/>
          <a:p>
            <a:pPr marL="342900" indent="-342900"/>
            <a:r>
              <a:rPr lang="en-US" sz="2400" dirty="0"/>
              <a:t>This model can explain following scenarios:</a:t>
            </a:r>
          </a:p>
          <a:p>
            <a:pPr marL="342900" indent="-342900"/>
            <a:endParaRPr lang="en-US" sz="2400" dirty="0"/>
          </a:p>
          <a:p>
            <a:pPr marL="342900" indent="-342900">
              <a:buFontTx/>
              <a:buAutoNum type="arabicPeriod"/>
            </a:pPr>
            <a:r>
              <a:rPr lang="en-US" sz="2400" dirty="0"/>
              <a:t>LB or RB truncation.</a:t>
            </a:r>
          </a:p>
          <a:p>
            <a:pPr marL="342900" indent="-342900">
              <a:buFontTx/>
              <a:buAutoNum type="arabicPeriod"/>
            </a:pPr>
            <a:r>
              <a:rPr lang="en-US" sz="2400" dirty="0"/>
              <a:t>Filler DNA at junctions, (a) ligation of preformed (</a:t>
            </a:r>
            <a:r>
              <a:rPr lang="en-US" sz="2400" dirty="0" err="1"/>
              <a:t>oligos</a:t>
            </a:r>
            <a:r>
              <a:rPr lang="en-US" sz="2400" dirty="0"/>
              <a:t>) DNA (b) duplication of junctions.</a:t>
            </a:r>
          </a:p>
          <a:p>
            <a:pPr marL="342900" indent="-342900">
              <a:buFontTx/>
              <a:buAutoNum type="arabicPeriod"/>
            </a:pPr>
            <a:r>
              <a:rPr lang="en-US" sz="2400" dirty="0"/>
              <a:t>Complex gap repairs.</a:t>
            </a:r>
          </a:p>
          <a:p>
            <a:pPr marL="342900" indent="-342900">
              <a:buFontTx/>
              <a:buAutoNum type="arabicPeriod"/>
            </a:pPr>
            <a:r>
              <a:rPr lang="en-US" sz="2400" dirty="0"/>
              <a:t>Target duplication.</a:t>
            </a:r>
          </a:p>
        </p:txBody>
      </p:sp>
      <p:sp>
        <p:nvSpPr>
          <p:cNvPr id="38915" name="Line 3"/>
          <p:cNvSpPr>
            <a:spLocks noChangeShapeType="1"/>
          </p:cNvSpPr>
          <p:nvPr/>
        </p:nvSpPr>
        <p:spPr bwMode="auto">
          <a:xfrm>
            <a:off x="915988" y="3733800"/>
            <a:ext cx="1751012" cy="0"/>
          </a:xfrm>
          <a:prstGeom prst="line">
            <a:avLst/>
          </a:prstGeom>
          <a:noFill/>
          <a:ln w="9525">
            <a:solidFill>
              <a:schemeClr val="tx1"/>
            </a:solidFill>
            <a:round/>
            <a:headEnd/>
            <a:tailEnd/>
          </a:ln>
          <a:effectLst/>
        </p:spPr>
        <p:txBody>
          <a:bodyPr/>
          <a:lstStyle/>
          <a:p>
            <a:endParaRPr lang="en-US"/>
          </a:p>
        </p:txBody>
      </p:sp>
      <p:sp>
        <p:nvSpPr>
          <p:cNvPr id="38916" name="Freeform 4"/>
          <p:cNvSpPr>
            <a:spLocks/>
          </p:cNvSpPr>
          <p:nvPr/>
        </p:nvSpPr>
        <p:spPr bwMode="auto">
          <a:xfrm>
            <a:off x="700088" y="3860800"/>
            <a:ext cx="1477962" cy="406400"/>
          </a:xfrm>
          <a:custGeom>
            <a:avLst/>
            <a:gdLst/>
            <a:ahLst/>
            <a:cxnLst>
              <a:cxn ang="0">
                <a:pos x="1255" y="32"/>
              </a:cxn>
              <a:cxn ang="0">
                <a:pos x="1230" y="16"/>
              </a:cxn>
              <a:cxn ang="0">
                <a:pos x="760" y="16"/>
              </a:cxn>
              <a:cxn ang="0">
                <a:pos x="549" y="16"/>
              </a:cxn>
              <a:cxn ang="0">
                <a:pos x="492" y="41"/>
              </a:cxn>
              <a:cxn ang="0">
                <a:pos x="403" y="81"/>
              </a:cxn>
              <a:cxn ang="0">
                <a:pos x="322" y="130"/>
              </a:cxn>
              <a:cxn ang="0">
                <a:pos x="208" y="227"/>
              </a:cxn>
              <a:cxn ang="0">
                <a:pos x="184" y="260"/>
              </a:cxn>
              <a:cxn ang="0">
                <a:pos x="143" y="300"/>
              </a:cxn>
              <a:cxn ang="0">
                <a:pos x="111" y="341"/>
              </a:cxn>
              <a:cxn ang="0">
                <a:pos x="78" y="389"/>
              </a:cxn>
              <a:cxn ang="0">
                <a:pos x="62" y="406"/>
              </a:cxn>
              <a:cxn ang="0">
                <a:pos x="30" y="438"/>
              </a:cxn>
              <a:cxn ang="0">
                <a:pos x="5" y="462"/>
              </a:cxn>
            </a:cxnLst>
            <a:rect l="0" t="0" r="r" b="b"/>
            <a:pathLst>
              <a:path w="1255" h="468">
                <a:moveTo>
                  <a:pt x="1255" y="32"/>
                </a:moveTo>
                <a:cubicBezTo>
                  <a:pt x="1247" y="27"/>
                  <a:pt x="1240" y="16"/>
                  <a:pt x="1230" y="16"/>
                </a:cubicBezTo>
                <a:cubicBezTo>
                  <a:pt x="1073" y="11"/>
                  <a:pt x="917" y="21"/>
                  <a:pt x="760" y="16"/>
                </a:cubicBezTo>
                <a:cubicBezTo>
                  <a:pt x="691" y="12"/>
                  <a:pt x="618" y="0"/>
                  <a:pt x="549" y="16"/>
                </a:cubicBezTo>
                <a:cubicBezTo>
                  <a:pt x="529" y="21"/>
                  <a:pt x="512" y="35"/>
                  <a:pt x="492" y="41"/>
                </a:cubicBezTo>
                <a:cubicBezTo>
                  <a:pt x="432" y="80"/>
                  <a:pt x="462" y="69"/>
                  <a:pt x="403" y="81"/>
                </a:cubicBezTo>
                <a:cubicBezTo>
                  <a:pt x="376" y="101"/>
                  <a:pt x="350" y="112"/>
                  <a:pt x="322" y="130"/>
                </a:cubicBezTo>
                <a:cubicBezTo>
                  <a:pt x="292" y="172"/>
                  <a:pt x="237" y="188"/>
                  <a:pt x="208" y="227"/>
                </a:cubicBezTo>
                <a:cubicBezTo>
                  <a:pt x="200" y="238"/>
                  <a:pt x="193" y="250"/>
                  <a:pt x="184" y="260"/>
                </a:cubicBezTo>
                <a:cubicBezTo>
                  <a:pt x="171" y="274"/>
                  <a:pt x="143" y="300"/>
                  <a:pt x="143" y="300"/>
                </a:cubicBezTo>
                <a:cubicBezTo>
                  <a:pt x="126" y="354"/>
                  <a:pt x="149" y="298"/>
                  <a:pt x="111" y="341"/>
                </a:cubicBezTo>
                <a:cubicBezTo>
                  <a:pt x="98" y="355"/>
                  <a:pt x="91" y="375"/>
                  <a:pt x="78" y="389"/>
                </a:cubicBezTo>
                <a:cubicBezTo>
                  <a:pt x="73" y="395"/>
                  <a:pt x="67" y="400"/>
                  <a:pt x="62" y="406"/>
                </a:cubicBezTo>
                <a:cubicBezTo>
                  <a:pt x="41" y="468"/>
                  <a:pt x="72" y="397"/>
                  <a:pt x="30" y="438"/>
                </a:cubicBezTo>
                <a:cubicBezTo>
                  <a:pt x="0" y="467"/>
                  <a:pt x="41" y="462"/>
                  <a:pt x="5" y="462"/>
                </a:cubicBezTo>
              </a:path>
            </a:pathLst>
          </a:custGeom>
          <a:noFill/>
          <a:ln w="28575" cmpd="sng">
            <a:solidFill>
              <a:srgbClr val="CC3300"/>
            </a:solidFill>
            <a:round/>
            <a:headEnd/>
            <a:tailEnd/>
          </a:ln>
          <a:effectLst/>
        </p:spPr>
        <p:txBody>
          <a:bodyPr/>
          <a:lstStyle/>
          <a:p>
            <a:endParaRPr lang="en-US"/>
          </a:p>
        </p:txBody>
      </p:sp>
      <p:sp>
        <p:nvSpPr>
          <p:cNvPr id="38917" name="Line 5"/>
          <p:cNvSpPr>
            <a:spLocks noChangeShapeType="1"/>
          </p:cNvSpPr>
          <p:nvPr/>
        </p:nvSpPr>
        <p:spPr bwMode="auto">
          <a:xfrm>
            <a:off x="2271713" y="3859213"/>
            <a:ext cx="395287" cy="0"/>
          </a:xfrm>
          <a:prstGeom prst="line">
            <a:avLst/>
          </a:prstGeom>
          <a:noFill/>
          <a:ln w="9525">
            <a:solidFill>
              <a:schemeClr val="tx1"/>
            </a:solidFill>
            <a:round/>
            <a:headEnd/>
            <a:tailEnd/>
          </a:ln>
          <a:effectLst/>
        </p:spPr>
        <p:txBody>
          <a:bodyPr/>
          <a:lstStyle/>
          <a:p>
            <a:endParaRPr lang="en-US"/>
          </a:p>
        </p:txBody>
      </p:sp>
      <p:sp>
        <p:nvSpPr>
          <p:cNvPr id="38918" name="Line 6"/>
          <p:cNvSpPr>
            <a:spLocks noChangeShapeType="1"/>
          </p:cNvSpPr>
          <p:nvPr/>
        </p:nvSpPr>
        <p:spPr bwMode="auto">
          <a:xfrm>
            <a:off x="915988" y="3859213"/>
            <a:ext cx="168275" cy="0"/>
          </a:xfrm>
          <a:prstGeom prst="line">
            <a:avLst/>
          </a:prstGeom>
          <a:noFill/>
          <a:ln w="9525">
            <a:solidFill>
              <a:schemeClr val="tx1"/>
            </a:solidFill>
            <a:round/>
            <a:headEnd/>
            <a:tailEnd/>
          </a:ln>
          <a:effectLst/>
        </p:spPr>
        <p:txBody>
          <a:bodyPr/>
          <a:lstStyle/>
          <a:p>
            <a:endParaRPr lang="en-US"/>
          </a:p>
        </p:txBody>
      </p:sp>
      <p:sp>
        <p:nvSpPr>
          <p:cNvPr id="38919" name="Line 7"/>
          <p:cNvSpPr>
            <a:spLocks noChangeShapeType="1"/>
          </p:cNvSpPr>
          <p:nvPr/>
        </p:nvSpPr>
        <p:spPr bwMode="auto">
          <a:xfrm>
            <a:off x="1706563" y="3775075"/>
            <a:ext cx="0" cy="42863"/>
          </a:xfrm>
          <a:prstGeom prst="line">
            <a:avLst/>
          </a:prstGeom>
          <a:noFill/>
          <a:ln w="9525">
            <a:solidFill>
              <a:schemeClr val="tx1"/>
            </a:solidFill>
            <a:round/>
            <a:headEnd/>
            <a:tailEnd/>
          </a:ln>
          <a:effectLst/>
        </p:spPr>
        <p:txBody>
          <a:bodyPr/>
          <a:lstStyle/>
          <a:p>
            <a:endParaRPr lang="en-US"/>
          </a:p>
        </p:txBody>
      </p:sp>
      <p:sp>
        <p:nvSpPr>
          <p:cNvPr id="38920" name="Line 8"/>
          <p:cNvSpPr>
            <a:spLocks noChangeShapeType="1"/>
          </p:cNvSpPr>
          <p:nvPr/>
        </p:nvSpPr>
        <p:spPr bwMode="auto">
          <a:xfrm>
            <a:off x="1763713" y="3775075"/>
            <a:ext cx="0" cy="42863"/>
          </a:xfrm>
          <a:prstGeom prst="line">
            <a:avLst/>
          </a:prstGeom>
          <a:noFill/>
          <a:ln w="9525">
            <a:solidFill>
              <a:schemeClr val="tx1"/>
            </a:solidFill>
            <a:round/>
            <a:headEnd/>
            <a:tailEnd/>
          </a:ln>
          <a:effectLst/>
        </p:spPr>
        <p:txBody>
          <a:bodyPr/>
          <a:lstStyle/>
          <a:p>
            <a:endParaRPr lang="en-US"/>
          </a:p>
        </p:txBody>
      </p:sp>
      <p:sp>
        <p:nvSpPr>
          <p:cNvPr id="38921" name="Line 9"/>
          <p:cNvSpPr>
            <a:spLocks noChangeShapeType="1"/>
          </p:cNvSpPr>
          <p:nvPr/>
        </p:nvSpPr>
        <p:spPr bwMode="auto">
          <a:xfrm>
            <a:off x="1819275" y="3775075"/>
            <a:ext cx="0" cy="42863"/>
          </a:xfrm>
          <a:prstGeom prst="line">
            <a:avLst/>
          </a:prstGeom>
          <a:noFill/>
          <a:ln w="9525">
            <a:solidFill>
              <a:schemeClr val="tx1"/>
            </a:solidFill>
            <a:round/>
            <a:headEnd/>
            <a:tailEnd/>
          </a:ln>
          <a:effectLst/>
        </p:spPr>
        <p:txBody>
          <a:bodyPr/>
          <a:lstStyle/>
          <a:p>
            <a:endParaRPr lang="en-US"/>
          </a:p>
        </p:txBody>
      </p:sp>
      <p:sp>
        <p:nvSpPr>
          <p:cNvPr id="38922" name="Line 10"/>
          <p:cNvSpPr>
            <a:spLocks noChangeShapeType="1"/>
          </p:cNvSpPr>
          <p:nvPr/>
        </p:nvSpPr>
        <p:spPr bwMode="auto">
          <a:xfrm>
            <a:off x="1876425" y="3775075"/>
            <a:ext cx="0" cy="42863"/>
          </a:xfrm>
          <a:prstGeom prst="line">
            <a:avLst/>
          </a:prstGeom>
          <a:noFill/>
          <a:ln w="9525">
            <a:solidFill>
              <a:schemeClr val="tx1"/>
            </a:solidFill>
            <a:round/>
            <a:headEnd/>
            <a:tailEnd/>
          </a:ln>
          <a:effectLst/>
        </p:spPr>
        <p:txBody>
          <a:bodyPr/>
          <a:lstStyle/>
          <a:p>
            <a:endParaRPr lang="en-US"/>
          </a:p>
        </p:txBody>
      </p:sp>
      <p:sp>
        <p:nvSpPr>
          <p:cNvPr id="38923" name="Oval 11"/>
          <p:cNvSpPr>
            <a:spLocks noChangeArrowheads="1"/>
          </p:cNvSpPr>
          <p:nvPr/>
        </p:nvSpPr>
        <p:spPr bwMode="auto">
          <a:xfrm>
            <a:off x="2101850" y="3817938"/>
            <a:ext cx="112713" cy="825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8926" name="Line 14"/>
          <p:cNvSpPr>
            <a:spLocks noChangeShapeType="1"/>
          </p:cNvSpPr>
          <p:nvPr/>
        </p:nvSpPr>
        <p:spPr bwMode="auto">
          <a:xfrm>
            <a:off x="2911475" y="5219700"/>
            <a:ext cx="1751013" cy="0"/>
          </a:xfrm>
          <a:prstGeom prst="line">
            <a:avLst/>
          </a:prstGeom>
          <a:noFill/>
          <a:ln w="9525">
            <a:solidFill>
              <a:schemeClr val="tx1"/>
            </a:solidFill>
            <a:round/>
            <a:headEnd/>
            <a:tailEnd/>
          </a:ln>
          <a:effectLst/>
        </p:spPr>
        <p:txBody>
          <a:bodyPr/>
          <a:lstStyle/>
          <a:p>
            <a:endParaRPr lang="en-US"/>
          </a:p>
        </p:txBody>
      </p:sp>
      <p:sp>
        <p:nvSpPr>
          <p:cNvPr id="38928" name="Line 16"/>
          <p:cNvSpPr>
            <a:spLocks noChangeShapeType="1"/>
          </p:cNvSpPr>
          <p:nvPr/>
        </p:nvSpPr>
        <p:spPr bwMode="auto">
          <a:xfrm>
            <a:off x="4267200" y="5334000"/>
            <a:ext cx="395288" cy="0"/>
          </a:xfrm>
          <a:prstGeom prst="line">
            <a:avLst/>
          </a:prstGeom>
          <a:noFill/>
          <a:ln w="9525">
            <a:solidFill>
              <a:schemeClr val="tx1"/>
            </a:solidFill>
            <a:round/>
            <a:headEnd/>
            <a:tailEnd/>
          </a:ln>
          <a:effectLst/>
        </p:spPr>
        <p:txBody>
          <a:bodyPr/>
          <a:lstStyle/>
          <a:p>
            <a:endParaRPr lang="en-US"/>
          </a:p>
        </p:txBody>
      </p:sp>
      <p:sp>
        <p:nvSpPr>
          <p:cNvPr id="38929" name="Line 17"/>
          <p:cNvSpPr>
            <a:spLocks noChangeShapeType="1"/>
          </p:cNvSpPr>
          <p:nvPr/>
        </p:nvSpPr>
        <p:spPr bwMode="auto">
          <a:xfrm>
            <a:off x="2911475" y="5334000"/>
            <a:ext cx="168275" cy="0"/>
          </a:xfrm>
          <a:prstGeom prst="line">
            <a:avLst/>
          </a:prstGeom>
          <a:noFill/>
          <a:ln w="9525">
            <a:solidFill>
              <a:schemeClr val="tx1"/>
            </a:solidFill>
            <a:round/>
            <a:headEnd/>
            <a:tailEnd/>
          </a:ln>
          <a:effectLst/>
        </p:spPr>
        <p:txBody>
          <a:bodyPr/>
          <a:lstStyle/>
          <a:p>
            <a:endParaRPr lang="en-US"/>
          </a:p>
        </p:txBody>
      </p:sp>
      <p:sp>
        <p:nvSpPr>
          <p:cNvPr id="38930" name="Line 18"/>
          <p:cNvSpPr>
            <a:spLocks noChangeShapeType="1"/>
          </p:cNvSpPr>
          <p:nvPr/>
        </p:nvSpPr>
        <p:spPr bwMode="auto">
          <a:xfrm>
            <a:off x="3702050" y="5260975"/>
            <a:ext cx="0" cy="42863"/>
          </a:xfrm>
          <a:prstGeom prst="line">
            <a:avLst/>
          </a:prstGeom>
          <a:noFill/>
          <a:ln w="9525">
            <a:solidFill>
              <a:schemeClr val="tx1"/>
            </a:solidFill>
            <a:round/>
            <a:headEnd/>
            <a:tailEnd/>
          </a:ln>
          <a:effectLst/>
        </p:spPr>
        <p:txBody>
          <a:bodyPr/>
          <a:lstStyle/>
          <a:p>
            <a:endParaRPr lang="en-US"/>
          </a:p>
        </p:txBody>
      </p:sp>
      <p:sp>
        <p:nvSpPr>
          <p:cNvPr id="38931" name="Line 19"/>
          <p:cNvSpPr>
            <a:spLocks noChangeShapeType="1"/>
          </p:cNvSpPr>
          <p:nvPr/>
        </p:nvSpPr>
        <p:spPr bwMode="auto">
          <a:xfrm>
            <a:off x="3759200" y="5260975"/>
            <a:ext cx="0" cy="42863"/>
          </a:xfrm>
          <a:prstGeom prst="line">
            <a:avLst/>
          </a:prstGeom>
          <a:noFill/>
          <a:ln w="9525">
            <a:solidFill>
              <a:schemeClr val="tx1"/>
            </a:solidFill>
            <a:round/>
            <a:headEnd/>
            <a:tailEnd/>
          </a:ln>
          <a:effectLst/>
        </p:spPr>
        <p:txBody>
          <a:bodyPr/>
          <a:lstStyle/>
          <a:p>
            <a:endParaRPr lang="en-US"/>
          </a:p>
        </p:txBody>
      </p:sp>
      <p:sp>
        <p:nvSpPr>
          <p:cNvPr id="38932" name="Line 20"/>
          <p:cNvSpPr>
            <a:spLocks noChangeShapeType="1"/>
          </p:cNvSpPr>
          <p:nvPr/>
        </p:nvSpPr>
        <p:spPr bwMode="auto">
          <a:xfrm>
            <a:off x="3814763" y="5260975"/>
            <a:ext cx="0" cy="42863"/>
          </a:xfrm>
          <a:prstGeom prst="line">
            <a:avLst/>
          </a:prstGeom>
          <a:noFill/>
          <a:ln w="9525">
            <a:solidFill>
              <a:schemeClr val="tx1"/>
            </a:solidFill>
            <a:round/>
            <a:headEnd/>
            <a:tailEnd/>
          </a:ln>
          <a:effectLst/>
        </p:spPr>
        <p:txBody>
          <a:bodyPr/>
          <a:lstStyle/>
          <a:p>
            <a:endParaRPr lang="en-US"/>
          </a:p>
        </p:txBody>
      </p:sp>
      <p:sp>
        <p:nvSpPr>
          <p:cNvPr id="38933" name="Line 21"/>
          <p:cNvSpPr>
            <a:spLocks noChangeShapeType="1"/>
          </p:cNvSpPr>
          <p:nvPr/>
        </p:nvSpPr>
        <p:spPr bwMode="auto">
          <a:xfrm>
            <a:off x="3871913" y="5260975"/>
            <a:ext cx="0" cy="42863"/>
          </a:xfrm>
          <a:prstGeom prst="line">
            <a:avLst/>
          </a:prstGeom>
          <a:noFill/>
          <a:ln w="9525">
            <a:solidFill>
              <a:schemeClr val="tx1"/>
            </a:solidFill>
            <a:round/>
            <a:headEnd/>
            <a:tailEnd/>
          </a:ln>
          <a:effectLst/>
        </p:spPr>
        <p:txBody>
          <a:bodyPr/>
          <a:lstStyle/>
          <a:p>
            <a:endParaRPr lang="en-US"/>
          </a:p>
        </p:txBody>
      </p:sp>
      <p:sp>
        <p:nvSpPr>
          <p:cNvPr id="38935" name="Line 23"/>
          <p:cNvSpPr>
            <a:spLocks noChangeShapeType="1"/>
          </p:cNvSpPr>
          <p:nvPr/>
        </p:nvSpPr>
        <p:spPr bwMode="auto">
          <a:xfrm>
            <a:off x="3595688" y="5334000"/>
            <a:ext cx="685800" cy="0"/>
          </a:xfrm>
          <a:prstGeom prst="line">
            <a:avLst/>
          </a:prstGeom>
          <a:noFill/>
          <a:ln w="28575">
            <a:solidFill>
              <a:srgbClr val="CC3300"/>
            </a:solidFill>
            <a:round/>
            <a:headEnd/>
            <a:tailEnd/>
          </a:ln>
          <a:effectLst/>
        </p:spPr>
        <p:txBody>
          <a:bodyPr/>
          <a:lstStyle/>
          <a:p>
            <a:endParaRPr lang="en-US"/>
          </a:p>
        </p:txBody>
      </p:sp>
      <p:sp>
        <p:nvSpPr>
          <p:cNvPr id="38936" name="Rectangle 24"/>
          <p:cNvSpPr>
            <a:spLocks noChangeArrowheads="1"/>
          </p:cNvSpPr>
          <p:nvPr/>
        </p:nvSpPr>
        <p:spPr bwMode="auto">
          <a:xfrm>
            <a:off x="3367088" y="5295900"/>
            <a:ext cx="228600" cy="76200"/>
          </a:xfrm>
          <a:prstGeom prst="rect">
            <a:avLst/>
          </a:prstGeom>
          <a:solidFill>
            <a:schemeClr val="bg2"/>
          </a:solidFill>
          <a:ln w="9525">
            <a:solidFill>
              <a:schemeClr val="tx1"/>
            </a:solidFill>
            <a:miter lim="800000"/>
            <a:headEnd/>
            <a:tailEnd/>
          </a:ln>
          <a:effectLst/>
        </p:spPr>
        <p:txBody>
          <a:bodyPr wrap="none" anchor="ctr"/>
          <a:lstStyle/>
          <a:p>
            <a:endParaRPr lang="en-US"/>
          </a:p>
        </p:txBody>
      </p:sp>
      <p:sp>
        <p:nvSpPr>
          <p:cNvPr id="38937" name="Line 25"/>
          <p:cNvSpPr>
            <a:spLocks noChangeShapeType="1"/>
          </p:cNvSpPr>
          <p:nvPr/>
        </p:nvSpPr>
        <p:spPr bwMode="auto">
          <a:xfrm>
            <a:off x="6553200" y="3657600"/>
            <a:ext cx="1752600" cy="0"/>
          </a:xfrm>
          <a:prstGeom prst="line">
            <a:avLst/>
          </a:prstGeom>
          <a:noFill/>
          <a:ln w="9525">
            <a:solidFill>
              <a:schemeClr val="tx1"/>
            </a:solidFill>
            <a:round/>
            <a:headEnd/>
            <a:tailEnd/>
          </a:ln>
          <a:effectLst/>
        </p:spPr>
        <p:txBody>
          <a:bodyPr/>
          <a:lstStyle/>
          <a:p>
            <a:endParaRPr lang="en-US"/>
          </a:p>
        </p:txBody>
      </p:sp>
      <p:sp>
        <p:nvSpPr>
          <p:cNvPr id="38938" name="Line 26"/>
          <p:cNvSpPr>
            <a:spLocks noChangeShapeType="1"/>
          </p:cNvSpPr>
          <p:nvPr/>
        </p:nvSpPr>
        <p:spPr bwMode="auto">
          <a:xfrm>
            <a:off x="6553200" y="3886200"/>
            <a:ext cx="1295400" cy="0"/>
          </a:xfrm>
          <a:prstGeom prst="line">
            <a:avLst/>
          </a:prstGeom>
          <a:noFill/>
          <a:ln w="9525">
            <a:solidFill>
              <a:schemeClr val="tx1"/>
            </a:solidFill>
            <a:round/>
            <a:headEnd/>
            <a:tailEnd/>
          </a:ln>
          <a:effectLst/>
        </p:spPr>
        <p:txBody>
          <a:bodyPr/>
          <a:lstStyle/>
          <a:p>
            <a:endParaRPr lang="en-US"/>
          </a:p>
        </p:txBody>
      </p:sp>
      <p:sp>
        <p:nvSpPr>
          <p:cNvPr id="38939" name="Rectangle 27"/>
          <p:cNvSpPr>
            <a:spLocks noChangeArrowheads="1"/>
          </p:cNvSpPr>
          <p:nvPr/>
        </p:nvSpPr>
        <p:spPr bwMode="auto">
          <a:xfrm>
            <a:off x="6858000" y="3581400"/>
            <a:ext cx="609600" cy="76200"/>
          </a:xfrm>
          <a:prstGeom prst="rect">
            <a:avLst/>
          </a:prstGeom>
          <a:solidFill>
            <a:srgbClr val="CC3300"/>
          </a:solidFill>
          <a:ln w="9525">
            <a:solidFill>
              <a:schemeClr val="tx1"/>
            </a:solidFill>
            <a:miter lim="800000"/>
            <a:headEnd/>
            <a:tailEnd/>
          </a:ln>
          <a:effectLst/>
        </p:spPr>
        <p:txBody>
          <a:bodyPr wrap="none" anchor="ctr"/>
          <a:lstStyle/>
          <a:p>
            <a:endParaRPr lang="en-US"/>
          </a:p>
        </p:txBody>
      </p:sp>
      <p:sp>
        <p:nvSpPr>
          <p:cNvPr id="38940" name="Rectangle 28"/>
          <p:cNvSpPr>
            <a:spLocks noChangeArrowheads="1"/>
          </p:cNvSpPr>
          <p:nvPr/>
        </p:nvSpPr>
        <p:spPr bwMode="auto">
          <a:xfrm>
            <a:off x="6858000" y="3810000"/>
            <a:ext cx="609600" cy="76200"/>
          </a:xfrm>
          <a:prstGeom prst="rect">
            <a:avLst/>
          </a:prstGeom>
          <a:solidFill>
            <a:srgbClr val="CC3300"/>
          </a:solidFill>
          <a:ln w="9525">
            <a:solidFill>
              <a:schemeClr val="tx1"/>
            </a:solidFill>
            <a:miter lim="800000"/>
            <a:headEnd/>
            <a:tailEnd/>
          </a:ln>
          <a:effectLst/>
        </p:spPr>
        <p:txBody>
          <a:bodyPr wrap="none" anchor="ctr"/>
          <a:lstStyle/>
          <a:p>
            <a:endParaRPr lang="en-US"/>
          </a:p>
        </p:txBody>
      </p:sp>
      <p:sp>
        <p:nvSpPr>
          <p:cNvPr id="38945" name="Line 33"/>
          <p:cNvSpPr>
            <a:spLocks noChangeShapeType="1"/>
          </p:cNvSpPr>
          <p:nvPr/>
        </p:nvSpPr>
        <p:spPr bwMode="auto">
          <a:xfrm>
            <a:off x="8001000" y="3886200"/>
            <a:ext cx="304800" cy="0"/>
          </a:xfrm>
          <a:prstGeom prst="line">
            <a:avLst/>
          </a:prstGeom>
          <a:noFill/>
          <a:ln w="9525">
            <a:solidFill>
              <a:schemeClr val="tx1"/>
            </a:solidFill>
            <a:round/>
            <a:headEnd/>
            <a:tailEnd/>
          </a:ln>
          <a:effectLst/>
        </p:spPr>
        <p:txBody>
          <a:bodyPr/>
          <a:lstStyle/>
          <a:p>
            <a:endParaRPr lang="en-US"/>
          </a:p>
        </p:txBody>
      </p:sp>
      <p:sp>
        <p:nvSpPr>
          <p:cNvPr id="38946" name="Line 34"/>
          <p:cNvSpPr>
            <a:spLocks noChangeShapeType="1"/>
          </p:cNvSpPr>
          <p:nvPr/>
        </p:nvSpPr>
        <p:spPr bwMode="auto">
          <a:xfrm>
            <a:off x="6553200" y="4648200"/>
            <a:ext cx="1752600" cy="0"/>
          </a:xfrm>
          <a:prstGeom prst="line">
            <a:avLst/>
          </a:prstGeom>
          <a:noFill/>
          <a:ln w="9525">
            <a:solidFill>
              <a:schemeClr val="tx1"/>
            </a:solidFill>
            <a:round/>
            <a:headEnd/>
            <a:tailEnd/>
          </a:ln>
          <a:effectLst/>
        </p:spPr>
        <p:txBody>
          <a:bodyPr/>
          <a:lstStyle/>
          <a:p>
            <a:endParaRPr lang="en-US"/>
          </a:p>
        </p:txBody>
      </p:sp>
      <p:sp>
        <p:nvSpPr>
          <p:cNvPr id="38947" name="Rectangle 35"/>
          <p:cNvSpPr>
            <a:spLocks noChangeArrowheads="1"/>
          </p:cNvSpPr>
          <p:nvPr/>
        </p:nvSpPr>
        <p:spPr bwMode="auto">
          <a:xfrm>
            <a:off x="6858000" y="4572000"/>
            <a:ext cx="609600" cy="76200"/>
          </a:xfrm>
          <a:prstGeom prst="rect">
            <a:avLst/>
          </a:prstGeom>
          <a:solidFill>
            <a:srgbClr val="CC3300"/>
          </a:solidFill>
          <a:ln w="9525">
            <a:solidFill>
              <a:schemeClr val="tx1"/>
            </a:solidFill>
            <a:miter lim="800000"/>
            <a:headEnd/>
            <a:tailEnd/>
          </a:ln>
          <a:effectLst/>
        </p:spPr>
        <p:txBody>
          <a:bodyPr wrap="none" anchor="ctr"/>
          <a:lstStyle/>
          <a:p>
            <a:endParaRPr lang="en-US"/>
          </a:p>
        </p:txBody>
      </p:sp>
      <p:sp>
        <p:nvSpPr>
          <p:cNvPr id="38948" name="Rectangle 36"/>
          <p:cNvSpPr>
            <a:spLocks noChangeArrowheads="1"/>
          </p:cNvSpPr>
          <p:nvPr/>
        </p:nvSpPr>
        <p:spPr bwMode="auto">
          <a:xfrm rot="3216939">
            <a:off x="6591300" y="4991100"/>
            <a:ext cx="609600" cy="76200"/>
          </a:xfrm>
          <a:prstGeom prst="rect">
            <a:avLst/>
          </a:prstGeom>
          <a:solidFill>
            <a:srgbClr val="CC3300"/>
          </a:solidFill>
          <a:ln w="9525">
            <a:solidFill>
              <a:schemeClr val="tx1"/>
            </a:solidFill>
            <a:miter lim="800000"/>
            <a:headEnd/>
            <a:tailEnd/>
          </a:ln>
          <a:effectLst/>
        </p:spPr>
        <p:txBody>
          <a:bodyPr wrap="none" anchor="ctr"/>
          <a:lstStyle/>
          <a:p>
            <a:endParaRPr lang="en-US"/>
          </a:p>
        </p:txBody>
      </p:sp>
      <p:sp>
        <p:nvSpPr>
          <p:cNvPr id="38949" name="Line 37"/>
          <p:cNvSpPr>
            <a:spLocks noChangeShapeType="1"/>
          </p:cNvSpPr>
          <p:nvPr/>
        </p:nvSpPr>
        <p:spPr bwMode="auto">
          <a:xfrm flipH="1">
            <a:off x="6553200" y="4800600"/>
            <a:ext cx="152400" cy="0"/>
          </a:xfrm>
          <a:prstGeom prst="line">
            <a:avLst/>
          </a:prstGeom>
          <a:noFill/>
          <a:ln w="9525">
            <a:solidFill>
              <a:schemeClr val="tx1"/>
            </a:solidFill>
            <a:round/>
            <a:headEnd/>
            <a:tailEnd/>
          </a:ln>
          <a:effectLst/>
        </p:spPr>
        <p:txBody>
          <a:bodyPr/>
          <a:lstStyle/>
          <a:p>
            <a:endParaRPr lang="en-US"/>
          </a:p>
        </p:txBody>
      </p:sp>
      <p:sp>
        <p:nvSpPr>
          <p:cNvPr id="38950" name="Freeform 38"/>
          <p:cNvSpPr>
            <a:spLocks/>
          </p:cNvSpPr>
          <p:nvPr/>
        </p:nvSpPr>
        <p:spPr bwMode="auto">
          <a:xfrm>
            <a:off x="6802438" y="4776788"/>
            <a:ext cx="476250" cy="536575"/>
          </a:xfrm>
          <a:custGeom>
            <a:avLst/>
            <a:gdLst/>
            <a:ahLst/>
            <a:cxnLst>
              <a:cxn ang="0">
                <a:pos x="177" y="317"/>
              </a:cxn>
              <a:cxn ang="0">
                <a:pos x="282" y="292"/>
              </a:cxn>
              <a:cxn ang="0">
                <a:pos x="209" y="146"/>
              </a:cxn>
              <a:cxn ang="0">
                <a:pos x="128" y="89"/>
              </a:cxn>
              <a:cxn ang="0">
                <a:pos x="47" y="49"/>
              </a:cxn>
              <a:cxn ang="0">
                <a:pos x="31" y="8"/>
              </a:cxn>
              <a:cxn ang="0">
                <a:pos x="72" y="0"/>
              </a:cxn>
            </a:cxnLst>
            <a:rect l="0" t="0" r="r" b="b"/>
            <a:pathLst>
              <a:path w="300" h="338">
                <a:moveTo>
                  <a:pt x="177" y="317"/>
                </a:moveTo>
                <a:cubicBezTo>
                  <a:pt x="224" y="329"/>
                  <a:pt x="253" y="338"/>
                  <a:pt x="282" y="292"/>
                </a:cubicBezTo>
                <a:cubicBezTo>
                  <a:pt x="300" y="229"/>
                  <a:pt x="261" y="179"/>
                  <a:pt x="209" y="146"/>
                </a:cubicBezTo>
                <a:cubicBezTo>
                  <a:pt x="192" y="120"/>
                  <a:pt x="158" y="99"/>
                  <a:pt x="128" y="89"/>
                </a:cubicBezTo>
                <a:cubicBezTo>
                  <a:pt x="71" y="51"/>
                  <a:pt x="99" y="62"/>
                  <a:pt x="47" y="49"/>
                </a:cubicBezTo>
                <a:cubicBezTo>
                  <a:pt x="38" y="43"/>
                  <a:pt x="0" y="29"/>
                  <a:pt x="31" y="8"/>
                </a:cubicBezTo>
                <a:cubicBezTo>
                  <a:pt x="43" y="0"/>
                  <a:pt x="72" y="0"/>
                  <a:pt x="72" y="0"/>
                </a:cubicBezTo>
              </a:path>
            </a:pathLst>
          </a:custGeom>
          <a:noFill/>
          <a:ln w="9525">
            <a:solidFill>
              <a:schemeClr val="tx1"/>
            </a:solidFill>
            <a:round/>
            <a:headEnd/>
            <a:tailEnd/>
          </a:ln>
          <a:effectLst/>
        </p:spPr>
        <p:txBody>
          <a:bodyPr/>
          <a:lstStyle/>
          <a:p>
            <a:endParaRPr lang="en-US"/>
          </a:p>
        </p:txBody>
      </p:sp>
      <p:sp>
        <p:nvSpPr>
          <p:cNvPr id="38951" name="Line 39"/>
          <p:cNvSpPr>
            <a:spLocks noChangeShapeType="1"/>
          </p:cNvSpPr>
          <p:nvPr/>
        </p:nvSpPr>
        <p:spPr bwMode="auto">
          <a:xfrm flipH="1">
            <a:off x="8001000" y="4800600"/>
            <a:ext cx="304800" cy="0"/>
          </a:xfrm>
          <a:prstGeom prst="line">
            <a:avLst/>
          </a:prstGeom>
          <a:noFill/>
          <a:ln w="9525">
            <a:solidFill>
              <a:schemeClr val="tx1"/>
            </a:solidFill>
            <a:round/>
            <a:headEnd/>
            <a:tailEnd/>
          </a:ln>
          <a:effectLst/>
        </p:spPr>
        <p:txBody>
          <a:bodyPr/>
          <a:lstStyle/>
          <a:p>
            <a:endParaRPr lang="en-US"/>
          </a:p>
        </p:txBody>
      </p:sp>
      <p:sp>
        <p:nvSpPr>
          <p:cNvPr id="38952" name="Line 40"/>
          <p:cNvSpPr>
            <a:spLocks noChangeShapeType="1"/>
          </p:cNvSpPr>
          <p:nvPr/>
        </p:nvSpPr>
        <p:spPr bwMode="auto">
          <a:xfrm flipH="1">
            <a:off x="7086600" y="4800600"/>
            <a:ext cx="914400" cy="0"/>
          </a:xfrm>
          <a:prstGeom prst="line">
            <a:avLst/>
          </a:prstGeom>
          <a:noFill/>
          <a:ln w="28575">
            <a:solidFill>
              <a:schemeClr val="tx1"/>
            </a:solidFill>
            <a:prstDash val="sysDot"/>
            <a:round/>
            <a:headEnd/>
            <a:tailEnd type="triangle" w="med" len="med"/>
          </a:ln>
          <a:effectLst/>
        </p:spPr>
        <p:txBody>
          <a:bodyPr/>
          <a:lstStyle/>
          <a:p>
            <a:endParaRPr lang="en-US"/>
          </a:p>
        </p:txBody>
      </p:sp>
      <p:sp>
        <p:nvSpPr>
          <p:cNvPr id="38953" name="Line 41"/>
          <p:cNvSpPr>
            <a:spLocks noChangeShapeType="1"/>
          </p:cNvSpPr>
          <p:nvPr/>
        </p:nvSpPr>
        <p:spPr bwMode="auto">
          <a:xfrm>
            <a:off x="6553200" y="5943600"/>
            <a:ext cx="1295400" cy="0"/>
          </a:xfrm>
          <a:prstGeom prst="line">
            <a:avLst/>
          </a:prstGeom>
          <a:noFill/>
          <a:ln w="9525">
            <a:solidFill>
              <a:schemeClr val="tx1"/>
            </a:solidFill>
            <a:round/>
            <a:headEnd/>
            <a:tailEnd/>
          </a:ln>
          <a:effectLst/>
        </p:spPr>
        <p:txBody>
          <a:bodyPr/>
          <a:lstStyle/>
          <a:p>
            <a:endParaRPr lang="en-US"/>
          </a:p>
        </p:txBody>
      </p:sp>
      <p:sp>
        <p:nvSpPr>
          <p:cNvPr id="38954" name="Line 42"/>
          <p:cNvSpPr>
            <a:spLocks noChangeShapeType="1"/>
          </p:cNvSpPr>
          <p:nvPr/>
        </p:nvSpPr>
        <p:spPr bwMode="auto">
          <a:xfrm>
            <a:off x="6553200" y="6172200"/>
            <a:ext cx="2362200" cy="0"/>
          </a:xfrm>
          <a:prstGeom prst="line">
            <a:avLst/>
          </a:prstGeom>
          <a:noFill/>
          <a:ln w="9525">
            <a:solidFill>
              <a:schemeClr val="tx1"/>
            </a:solidFill>
            <a:round/>
            <a:headEnd/>
            <a:tailEnd/>
          </a:ln>
          <a:effectLst/>
        </p:spPr>
        <p:txBody>
          <a:bodyPr/>
          <a:lstStyle/>
          <a:p>
            <a:endParaRPr lang="en-US"/>
          </a:p>
        </p:txBody>
      </p:sp>
      <p:sp>
        <p:nvSpPr>
          <p:cNvPr id="38955" name="Rectangle 43"/>
          <p:cNvSpPr>
            <a:spLocks noChangeArrowheads="1"/>
          </p:cNvSpPr>
          <p:nvPr/>
        </p:nvSpPr>
        <p:spPr bwMode="auto">
          <a:xfrm>
            <a:off x="6858000" y="5867400"/>
            <a:ext cx="609600" cy="76200"/>
          </a:xfrm>
          <a:prstGeom prst="rect">
            <a:avLst/>
          </a:prstGeom>
          <a:solidFill>
            <a:srgbClr val="CC3300"/>
          </a:solidFill>
          <a:ln w="9525">
            <a:solidFill>
              <a:schemeClr val="tx1"/>
            </a:solidFill>
            <a:miter lim="800000"/>
            <a:headEnd/>
            <a:tailEnd/>
          </a:ln>
          <a:effectLst/>
        </p:spPr>
        <p:txBody>
          <a:bodyPr wrap="none" anchor="ctr"/>
          <a:lstStyle/>
          <a:p>
            <a:endParaRPr lang="en-US"/>
          </a:p>
        </p:txBody>
      </p:sp>
      <p:sp>
        <p:nvSpPr>
          <p:cNvPr id="38956" name="Rectangle 44"/>
          <p:cNvSpPr>
            <a:spLocks noChangeArrowheads="1"/>
          </p:cNvSpPr>
          <p:nvPr/>
        </p:nvSpPr>
        <p:spPr bwMode="auto">
          <a:xfrm>
            <a:off x="6858000" y="6096000"/>
            <a:ext cx="609600" cy="76200"/>
          </a:xfrm>
          <a:prstGeom prst="rect">
            <a:avLst/>
          </a:prstGeom>
          <a:solidFill>
            <a:srgbClr val="CC3300"/>
          </a:solidFill>
          <a:ln w="9525">
            <a:solidFill>
              <a:schemeClr val="tx1"/>
            </a:solidFill>
            <a:miter lim="800000"/>
            <a:headEnd/>
            <a:tailEnd/>
          </a:ln>
          <a:effectLst/>
        </p:spPr>
        <p:txBody>
          <a:bodyPr wrap="none" anchor="ctr"/>
          <a:lstStyle/>
          <a:p>
            <a:endParaRPr lang="en-US"/>
          </a:p>
        </p:txBody>
      </p:sp>
      <p:sp>
        <p:nvSpPr>
          <p:cNvPr id="38957" name="Line 45"/>
          <p:cNvSpPr>
            <a:spLocks noChangeShapeType="1"/>
          </p:cNvSpPr>
          <p:nvPr/>
        </p:nvSpPr>
        <p:spPr bwMode="auto">
          <a:xfrm>
            <a:off x="8001000" y="6172200"/>
            <a:ext cx="304800" cy="0"/>
          </a:xfrm>
          <a:prstGeom prst="line">
            <a:avLst/>
          </a:prstGeom>
          <a:noFill/>
          <a:ln w="9525">
            <a:solidFill>
              <a:schemeClr val="tx1"/>
            </a:solidFill>
            <a:round/>
            <a:headEnd/>
            <a:tailEnd/>
          </a:ln>
          <a:effectLst/>
        </p:spPr>
        <p:txBody>
          <a:bodyPr/>
          <a:lstStyle/>
          <a:p>
            <a:endParaRPr lang="en-US"/>
          </a:p>
        </p:txBody>
      </p:sp>
      <p:sp>
        <p:nvSpPr>
          <p:cNvPr id="38958" name="Rectangle 46"/>
          <p:cNvSpPr>
            <a:spLocks noChangeArrowheads="1"/>
          </p:cNvSpPr>
          <p:nvPr/>
        </p:nvSpPr>
        <p:spPr bwMode="auto">
          <a:xfrm>
            <a:off x="7696200" y="6096000"/>
            <a:ext cx="609600" cy="76200"/>
          </a:xfrm>
          <a:prstGeom prst="rect">
            <a:avLst/>
          </a:prstGeom>
          <a:solidFill>
            <a:srgbClr val="CC3300"/>
          </a:solidFill>
          <a:ln w="9525">
            <a:solidFill>
              <a:schemeClr val="tx1"/>
            </a:solidFill>
            <a:miter lim="800000"/>
            <a:headEnd/>
            <a:tailEnd/>
          </a:ln>
          <a:effectLst/>
        </p:spPr>
        <p:txBody>
          <a:bodyPr wrap="none" anchor="ctr"/>
          <a:lstStyle/>
          <a:p>
            <a:endParaRPr lang="en-US"/>
          </a:p>
        </p:txBody>
      </p:sp>
      <p:sp>
        <p:nvSpPr>
          <p:cNvPr id="38959" name="Line 47"/>
          <p:cNvSpPr>
            <a:spLocks noChangeShapeType="1"/>
          </p:cNvSpPr>
          <p:nvPr/>
        </p:nvSpPr>
        <p:spPr bwMode="auto">
          <a:xfrm>
            <a:off x="7848600" y="5943600"/>
            <a:ext cx="762000" cy="0"/>
          </a:xfrm>
          <a:prstGeom prst="line">
            <a:avLst/>
          </a:prstGeom>
          <a:noFill/>
          <a:ln w="28575">
            <a:solidFill>
              <a:schemeClr val="tx1"/>
            </a:solidFill>
            <a:prstDash val="sysDot"/>
            <a:round/>
            <a:headEnd/>
            <a:tailEnd type="triangle" w="med" len="med"/>
          </a:ln>
          <a:effectLst/>
        </p:spPr>
        <p:txBody>
          <a:bodyPr/>
          <a:lstStyle/>
          <a:p>
            <a:endParaRPr lang="en-US"/>
          </a:p>
        </p:txBody>
      </p:sp>
      <p:sp>
        <p:nvSpPr>
          <p:cNvPr id="38960" name="Text Box 48"/>
          <p:cNvSpPr txBox="1">
            <a:spLocks noChangeArrowheads="1"/>
          </p:cNvSpPr>
          <p:nvPr/>
        </p:nvSpPr>
        <p:spPr bwMode="auto">
          <a:xfrm>
            <a:off x="288925" y="3429000"/>
            <a:ext cx="374650" cy="366713"/>
          </a:xfrm>
          <a:prstGeom prst="rect">
            <a:avLst/>
          </a:prstGeom>
          <a:noFill/>
          <a:ln w="9525">
            <a:noFill/>
            <a:miter lim="800000"/>
            <a:headEnd/>
            <a:tailEnd/>
          </a:ln>
          <a:effectLst/>
        </p:spPr>
        <p:txBody>
          <a:bodyPr wrap="none">
            <a:spAutoFit/>
          </a:bodyPr>
          <a:lstStyle/>
          <a:p>
            <a:r>
              <a:rPr lang="en-US"/>
              <a:t>1.</a:t>
            </a:r>
          </a:p>
        </p:txBody>
      </p:sp>
      <p:sp>
        <p:nvSpPr>
          <p:cNvPr id="38961" name="Text Box 49"/>
          <p:cNvSpPr txBox="1">
            <a:spLocks noChangeArrowheads="1"/>
          </p:cNvSpPr>
          <p:nvPr/>
        </p:nvSpPr>
        <p:spPr bwMode="auto">
          <a:xfrm>
            <a:off x="2589213" y="4914900"/>
            <a:ext cx="501650" cy="366713"/>
          </a:xfrm>
          <a:prstGeom prst="rect">
            <a:avLst/>
          </a:prstGeom>
          <a:noFill/>
          <a:ln w="9525">
            <a:noFill/>
            <a:miter lim="800000"/>
            <a:headEnd/>
            <a:tailEnd/>
          </a:ln>
          <a:effectLst/>
        </p:spPr>
        <p:txBody>
          <a:bodyPr wrap="none">
            <a:spAutoFit/>
          </a:bodyPr>
          <a:lstStyle/>
          <a:p>
            <a:r>
              <a:rPr lang="en-US"/>
              <a:t>2a.</a:t>
            </a:r>
          </a:p>
        </p:txBody>
      </p:sp>
      <p:sp>
        <p:nvSpPr>
          <p:cNvPr id="38963" name="Text Box 51"/>
          <p:cNvSpPr txBox="1">
            <a:spLocks noChangeArrowheads="1"/>
          </p:cNvSpPr>
          <p:nvPr/>
        </p:nvSpPr>
        <p:spPr bwMode="auto">
          <a:xfrm>
            <a:off x="6096000" y="3276600"/>
            <a:ext cx="501650" cy="366713"/>
          </a:xfrm>
          <a:prstGeom prst="rect">
            <a:avLst/>
          </a:prstGeom>
          <a:noFill/>
          <a:ln w="9525">
            <a:noFill/>
            <a:miter lim="800000"/>
            <a:headEnd/>
            <a:tailEnd/>
          </a:ln>
          <a:effectLst/>
        </p:spPr>
        <p:txBody>
          <a:bodyPr wrap="none">
            <a:spAutoFit/>
          </a:bodyPr>
          <a:lstStyle/>
          <a:p>
            <a:r>
              <a:rPr lang="en-US"/>
              <a:t>2b.</a:t>
            </a:r>
          </a:p>
        </p:txBody>
      </p:sp>
      <p:sp>
        <p:nvSpPr>
          <p:cNvPr id="38964" name="Text Box 52"/>
          <p:cNvSpPr txBox="1">
            <a:spLocks noChangeArrowheads="1"/>
          </p:cNvSpPr>
          <p:nvPr/>
        </p:nvSpPr>
        <p:spPr bwMode="auto">
          <a:xfrm>
            <a:off x="6781800" y="3387725"/>
            <a:ext cx="628650" cy="228600"/>
          </a:xfrm>
          <a:prstGeom prst="rect">
            <a:avLst/>
          </a:prstGeom>
          <a:noFill/>
          <a:ln w="9525">
            <a:noFill/>
            <a:miter lim="800000"/>
            <a:headEnd/>
            <a:tailEnd/>
          </a:ln>
          <a:effectLst/>
        </p:spPr>
        <p:txBody>
          <a:bodyPr wrap="none">
            <a:spAutoFit/>
          </a:bodyPr>
          <a:lstStyle/>
          <a:p>
            <a:r>
              <a:rPr lang="en-US" sz="900" b="1"/>
              <a:t>junction</a:t>
            </a:r>
          </a:p>
        </p:txBody>
      </p:sp>
      <p:sp>
        <p:nvSpPr>
          <p:cNvPr id="38994" name="Text Box 82"/>
          <p:cNvSpPr txBox="1">
            <a:spLocks noChangeArrowheads="1"/>
          </p:cNvSpPr>
          <p:nvPr/>
        </p:nvSpPr>
        <p:spPr bwMode="auto">
          <a:xfrm>
            <a:off x="0" y="6542088"/>
            <a:ext cx="3638550" cy="304800"/>
          </a:xfrm>
          <a:prstGeom prst="rect">
            <a:avLst/>
          </a:prstGeom>
          <a:noFill/>
          <a:ln w="9525">
            <a:noFill/>
            <a:miter lim="800000"/>
            <a:headEnd/>
            <a:tailEnd/>
          </a:ln>
          <a:effectLst/>
        </p:spPr>
        <p:txBody>
          <a:bodyPr wrap="none">
            <a:spAutoFit/>
          </a:bodyPr>
          <a:lstStyle/>
          <a:p>
            <a:r>
              <a:rPr lang="en-US" sz="1400" b="1">
                <a:solidFill>
                  <a:srgbClr val="4D4D4D"/>
                </a:solidFill>
              </a:rPr>
              <a:t>Gheysen et al. (1991) Genes &amp; Dev. 5:287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Line 2"/>
          <p:cNvSpPr>
            <a:spLocks noChangeShapeType="1"/>
          </p:cNvSpPr>
          <p:nvPr/>
        </p:nvSpPr>
        <p:spPr bwMode="auto">
          <a:xfrm>
            <a:off x="1131888" y="1143000"/>
            <a:ext cx="2286000" cy="0"/>
          </a:xfrm>
          <a:prstGeom prst="line">
            <a:avLst/>
          </a:prstGeom>
          <a:noFill/>
          <a:ln w="9525">
            <a:solidFill>
              <a:schemeClr val="tx1"/>
            </a:solidFill>
            <a:round/>
            <a:headEnd/>
            <a:tailEnd/>
          </a:ln>
          <a:effectLst/>
        </p:spPr>
        <p:txBody>
          <a:bodyPr/>
          <a:lstStyle/>
          <a:p>
            <a:endParaRPr lang="en-US"/>
          </a:p>
        </p:txBody>
      </p:sp>
      <p:sp>
        <p:nvSpPr>
          <p:cNvPr id="37891" name="Freeform 3"/>
          <p:cNvSpPr>
            <a:spLocks/>
          </p:cNvSpPr>
          <p:nvPr/>
        </p:nvSpPr>
        <p:spPr bwMode="auto">
          <a:xfrm>
            <a:off x="1157288" y="1219200"/>
            <a:ext cx="455612" cy="347663"/>
          </a:xfrm>
          <a:custGeom>
            <a:avLst/>
            <a:gdLst/>
            <a:ahLst/>
            <a:cxnLst>
              <a:cxn ang="0">
                <a:pos x="0" y="0"/>
              </a:cxn>
              <a:cxn ang="0">
                <a:pos x="202" y="16"/>
              </a:cxn>
              <a:cxn ang="0">
                <a:pos x="251" y="32"/>
              </a:cxn>
              <a:cxn ang="0">
                <a:pos x="267" y="56"/>
              </a:cxn>
              <a:cxn ang="0">
                <a:pos x="283" y="73"/>
              </a:cxn>
              <a:cxn ang="0">
                <a:pos x="267" y="170"/>
              </a:cxn>
              <a:cxn ang="0">
                <a:pos x="154" y="219"/>
              </a:cxn>
            </a:cxnLst>
            <a:rect l="0" t="0" r="r" b="b"/>
            <a:pathLst>
              <a:path w="287" h="219">
                <a:moveTo>
                  <a:pt x="0" y="0"/>
                </a:moveTo>
                <a:cubicBezTo>
                  <a:pt x="22" y="1"/>
                  <a:pt x="161" y="8"/>
                  <a:pt x="202" y="16"/>
                </a:cubicBezTo>
                <a:cubicBezTo>
                  <a:pt x="219" y="19"/>
                  <a:pt x="251" y="32"/>
                  <a:pt x="251" y="32"/>
                </a:cubicBezTo>
                <a:cubicBezTo>
                  <a:pt x="256" y="40"/>
                  <a:pt x="261" y="48"/>
                  <a:pt x="267" y="56"/>
                </a:cubicBezTo>
                <a:cubicBezTo>
                  <a:pt x="272" y="62"/>
                  <a:pt x="282" y="65"/>
                  <a:pt x="283" y="73"/>
                </a:cubicBezTo>
                <a:cubicBezTo>
                  <a:pt x="286" y="106"/>
                  <a:pt x="287" y="144"/>
                  <a:pt x="267" y="170"/>
                </a:cubicBezTo>
                <a:cubicBezTo>
                  <a:pt x="244" y="199"/>
                  <a:pt x="187" y="202"/>
                  <a:pt x="154" y="219"/>
                </a:cubicBezTo>
              </a:path>
            </a:pathLst>
          </a:custGeom>
          <a:noFill/>
          <a:ln w="9525">
            <a:solidFill>
              <a:schemeClr val="tx1"/>
            </a:solidFill>
            <a:round/>
            <a:headEnd/>
            <a:tailEnd/>
          </a:ln>
          <a:effectLst/>
        </p:spPr>
        <p:txBody>
          <a:bodyPr/>
          <a:lstStyle/>
          <a:p>
            <a:endParaRPr lang="en-US"/>
          </a:p>
        </p:txBody>
      </p:sp>
      <p:sp>
        <p:nvSpPr>
          <p:cNvPr id="37892" name="Line 4"/>
          <p:cNvSpPr>
            <a:spLocks noChangeShapeType="1"/>
          </p:cNvSpPr>
          <p:nvPr/>
        </p:nvSpPr>
        <p:spPr bwMode="auto">
          <a:xfrm flipH="1">
            <a:off x="3189288" y="1303338"/>
            <a:ext cx="228600" cy="0"/>
          </a:xfrm>
          <a:prstGeom prst="line">
            <a:avLst/>
          </a:prstGeom>
          <a:noFill/>
          <a:ln w="9525">
            <a:solidFill>
              <a:schemeClr val="tx1"/>
            </a:solidFill>
            <a:round/>
            <a:headEnd/>
            <a:tailEnd/>
          </a:ln>
          <a:effectLst/>
        </p:spPr>
        <p:txBody>
          <a:bodyPr/>
          <a:lstStyle/>
          <a:p>
            <a:endParaRPr lang="en-US"/>
          </a:p>
        </p:txBody>
      </p:sp>
      <p:sp>
        <p:nvSpPr>
          <p:cNvPr id="37893" name="Line 5"/>
          <p:cNvSpPr>
            <a:spLocks noChangeShapeType="1"/>
          </p:cNvSpPr>
          <p:nvPr/>
        </p:nvSpPr>
        <p:spPr bwMode="auto">
          <a:xfrm flipH="1">
            <a:off x="2884488" y="1303338"/>
            <a:ext cx="152400" cy="0"/>
          </a:xfrm>
          <a:prstGeom prst="line">
            <a:avLst/>
          </a:prstGeom>
          <a:noFill/>
          <a:ln w="9525">
            <a:solidFill>
              <a:schemeClr val="tx1"/>
            </a:solidFill>
            <a:round/>
            <a:headEnd/>
            <a:tailEnd/>
          </a:ln>
          <a:effectLst/>
        </p:spPr>
        <p:txBody>
          <a:bodyPr/>
          <a:lstStyle/>
          <a:p>
            <a:endParaRPr lang="en-US"/>
          </a:p>
        </p:txBody>
      </p:sp>
      <p:sp>
        <p:nvSpPr>
          <p:cNvPr id="37894" name="Freeform 6"/>
          <p:cNvSpPr>
            <a:spLocks/>
          </p:cNvSpPr>
          <p:nvPr/>
        </p:nvSpPr>
        <p:spPr bwMode="auto">
          <a:xfrm>
            <a:off x="2057400" y="1308100"/>
            <a:ext cx="1146175" cy="735013"/>
          </a:xfrm>
          <a:custGeom>
            <a:avLst/>
            <a:gdLst/>
            <a:ahLst/>
            <a:cxnLst>
              <a:cxn ang="0">
                <a:pos x="390" y="0"/>
              </a:cxn>
              <a:cxn ang="0">
                <a:pos x="130" y="8"/>
              </a:cxn>
              <a:cxn ang="0">
                <a:pos x="25" y="146"/>
              </a:cxn>
              <a:cxn ang="0">
                <a:pos x="17" y="179"/>
              </a:cxn>
              <a:cxn ang="0">
                <a:pos x="0" y="228"/>
              </a:cxn>
              <a:cxn ang="0">
                <a:pos x="33" y="438"/>
              </a:cxn>
              <a:cxn ang="0">
                <a:pos x="130" y="463"/>
              </a:cxn>
              <a:cxn ang="0">
                <a:pos x="292" y="438"/>
              </a:cxn>
              <a:cxn ang="0">
                <a:pos x="341" y="422"/>
              </a:cxn>
              <a:cxn ang="0">
                <a:pos x="366" y="414"/>
              </a:cxn>
              <a:cxn ang="0">
                <a:pos x="422" y="357"/>
              </a:cxn>
              <a:cxn ang="0">
                <a:pos x="487" y="163"/>
              </a:cxn>
              <a:cxn ang="0">
                <a:pos x="576" y="65"/>
              </a:cxn>
              <a:cxn ang="0">
                <a:pos x="682" y="90"/>
              </a:cxn>
              <a:cxn ang="0">
                <a:pos x="690" y="114"/>
              </a:cxn>
              <a:cxn ang="0">
                <a:pos x="706" y="138"/>
              </a:cxn>
              <a:cxn ang="0">
                <a:pos x="722" y="187"/>
              </a:cxn>
            </a:cxnLst>
            <a:rect l="0" t="0" r="r" b="b"/>
            <a:pathLst>
              <a:path w="722" h="463">
                <a:moveTo>
                  <a:pt x="390" y="0"/>
                </a:moveTo>
                <a:cubicBezTo>
                  <a:pt x="303" y="3"/>
                  <a:pt x="217" y="3"/>
                  <a:pt x="130" y="8"/>
                </a:cubicBezTo>
                <a:cubicBezTo>
                  <a:pt x="69" y="12"/>
                  <a:pt x="51" y="106"/>
                  <a:pt x="25" y="146"/>
                </a:cubicBezTo>
                <a:cubicBezTo>
                  <a:pt x="22" y="157"/>
                  <a:pt x="20" y="168"/>
                  <a:pt x="17" y="179"/>
                </a:cubicBezTo>
                <a:cubicBezTo>
                  <a:pt x="12" y="196"/>
                  <a:pt x="0" y="228"/>
                  <a:pt x="0" y="228"/>
                </a:cubicBezTo>
                <a:cubicBezTo>
                  <a:pt x="6" y="306"/>
                  <a:pt x="9" y="366"/>
                  <a:pt x="33" y="438"/>
                </a:cubicBezTo>
                <a:cubicBezTo>
                  <a:pt x="36" y="447"/>
                  <a:pt x="129" y="463"/>
                  <a:pt x="130" y="463"/>
                </a:cubicBezTo>
                <a:cubicBezTo>
                  <a:pt x="199" y="458"/>
                  <a:pt x="234" y="458"/>
                  <a:pt x="292" y="438"/>
                </a:cubicBezTo>
                <a:cubicBezTo>
                  <a:pt x="308" y="432"/>
                  <a:pt x="325" y="427"/>
                  <a:pt x="341" y="422"/>
                </a:cubicBezTo>
                <a:cubicBezTo>
                  <a:pt x="349" y="419"/>
                  <a:pt x="366" y="414"/>
                  <a:pt x="366" y="414"/>
                </a:cubicBezTo>
                <a:cubicBezTo>
                  <a:pt x="391" y="397"/>
                  <a:pt x="402" y="378"/>
                  <a:pt x="422" y="357"/>
                </a:cubicBezTo>
                <a:cubicBezTo>
                  <a:pt x="444" y="292"/>
                  <a:pt x="466" y="228"/>
                  <a:pt x="487" y="163"/>
                </a:cubicBezTo>
                <a:cubicBezTo>
                  <a:pt x="507" y="101"/>
                  <a:pt x="505" y="79"/>
                  <a:pt x="576" y="65"/>
                </a:cubicBezTo>
                <a:cubicBezTo>
                  <a:pt x="613" y="71"/>
                  <a:pt x="646" y="78"/>
                  <a:pt x="682" y="90"/>
                </a:cubicBezTo>
                <a:cubicBezTo>
                  <a:pt x="685" y="98"/>
                  <a:pt x="686" y="106"/>
                  <a:pt x="690" y="114"/>
                </a:cubicBezTo>
                <a:cubicBezTo>
                  <a:pt x="694" y="123"/>
                  <a:pt x="702" y="129"/>
                  <a:pt x="706" y="138"/>
                </a:cubicBezTo>
                <a:cubicBezTo>
                  <a:pt x="713" y="154"/>
                  <a:pt x="722" y="187"/>
                  <a:pt x="722" y="187"/>
                </a:cubicBezTo>
              </a:path>
            </a:pathLst>
          </a:custGeom>
          <a:noFill/>
          <a:ln w="28575" cmpd="sng">
            <a:solidFill>
              <a:srgbClr val="CC3300"/>
            </a:solidFill>
            <a:round/>
            <a:headEnd/>
            <a:tailEnd/>
          </a:ln>
          <a:effectLst/>
        </p:spPr>
        <p:txBody>
          <a:bodyPr/>
          <a:lstStyle/>
          <a:p>
            <a:endParaRPr lang="en-US"/>
          </a:p>
        </p:txBody>
      </p:sp>
      <p:sp>
        <p:nvSpPr>
          <p:cNvPr id="37895" name="Oval 7"/>
          <p:cNvSpPr>
            <a:spLocks noChangeArrowheads="1"/>
          </p:cNvSpPr>
          <p:nvPr/>
        </p:nvSpPr>
        <p:spPr bwMode="auto">
          <a:xfrm>
            <a:off x="2655888" y="1227138"/>
            <a:ext cx="152400" cy="1524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7896" name="Line 8"/>
          <p:cNvSpPr>
            <a:spLocks noChangeShapeType="1"/>
          </p:cNvSpPr>
          <p:nvPr/>
        </p:nvSpPr>
        <p:spPr bwMode="auto">
          <a:xfrm>
            <a:off x="2409825" y="1176338"/>
            <a:ext cx="0" cy="42862"/>
          </a:xfrm>
          <a:prstGeom prst="line">
            <a:avLst/>
          </a:prstGeom>
          <a:noFill/>
          <a:ln w="9525">
            <a:solidFill>
              <a:schemeClr val="tx1"/>
            </a:solidFill>
            <a:round/>
            <a:headEnd/>
            <a:tailEnd/>
          </a:ln>
          <a:effectLst/>
        </p:spPr>
        <p:txBody>
          <a:bodyPr/>
          <a:lstStyle/>
          <a:p>
            <a:endParaRPr lang="en-US"/>
          </a:p>
        </p:txBody>
      </p:sp>
      <p:sp>
        <p:nvSpPr>
          <p:cNvPr id="37897" name="Line 9"/>
          <p:cNvSpPr>
            <a:spLocks noChangeShapeType="1"/>
          </p:cNvSpPr>
          <p:nvPr/>
        </p:nvSpPr>
        <p:spPr bwMode="auto">
          <a:xfrm>
            <a:off x="2466975" y="1176338"/>
            <a:ext cx="0" cy="42862"/>
          </a:xfrm>
          <a:prstGeom prst="line">
            <a:avLst/>
          </a:prstGeom>
          <a:noFill/>
          <a:ln w="9525">
            <a:solidFill>
              <a:schemeClr val="tx1"/>
            </a:solidFill>
            <a:round/>
            <a:headEnd/>
            <a:tailEnd/>
          </a:ln>
          <a:effectLst/>
        </p:spPr>
        <p:txBody>
          <a:bodyPr/>
          <a:lstStyle/>
          <a:p>
            <a:endParaRPr lang="en-US"/>
          </a:p>
        </p:txBody>
      </p:sp>
      <p:sp>
        <p:nvSpPr>
          <p:cNvPr id="37898" name="Line 10"/>
          <p:cNvSpPr>
            <a:spLocks noChangeShapeType="1"/>
          </p:cNvSpPr>
          <p:nvPr/>
        </p:nvSpPr>
        <p:spPr bwMode="auto">
          <a:xfrm>
            <a:off x="2522538" y="1176338"/>
            <a:ext cx="0" cy="42862"/>
          </a:xfrm>
          <a:prstGeom prst="line">
            <a:avLst/>
          </a:prstGeom>
          <a:noFill/>
          <a:ln w="9525">
            <a:solidFill>
              <a:schemeClr val="tx1"/>
            </a:solidFill>
            <a:round/>
            <a:headEnd/>
            <a:tailEnd/>
          </a:ln>
          <a:effectLst/>
        </p:spPr>
        <p:txBody>
          <a:bodyPr/>
          <a:lstStyle/>
          <a:p>
            <a:endParaRPr lang="en-US"/>
          </a:p>
        </p:txBody>
      </p:sp>
      <p:sp>
        <p:nvSpPr>
          <p:cNvPr id="37899" name="Line 11"/>
          <p:cNvSpPr>
            <a:spLocks noChangeShapeType="1"/>
          </p:cNvSpPr>
          <p:nvPr/>
        </p:nvSpPr>
        <p:spPr bwMode="auto">
          <a:xfrm>
            <a:off x="2579688" y="1176338"/>
            <a:ext cx="0" cy="42862"/>
          </a:xfrm>
          <a:prstGeom prst="line">
            <a:avLst/>
          </a:prstGeom>
          <a:noFill/>
          <a:ln w="9525">
            <a:solidFill>
              <a:schemeClr val="tx1"/>
            </a:solidFill>
            <a:round/>
            <a:headEnd/>
            <a:tailEnd/>
          </a:ln>
          <a:effectLst/>
        </p:spPr>
        <p:txBody>
          <a:bodyPr/>
          <a:lstStyle/>
          <a:p>
            <a:endParaRPr lang="en-US"/>
          </a:p>
        </p:txBody>
      </p:sp>
      <p:sp>
        <p:nvSpPr>
          <p:cNvPr id="37900" name="Line 12"/>
          <p:cNvSpPr>
            <a:spLocks noChangeShapeType="1"/>
          </p:cNvSpPr>
          <p:nvPr/>
        </p:nvSpPr>
        <p:spPr bwMode="auto">
          <a:xfrm>
            <a:off x="2867025" y="1328738"/>
            <a:ext cx="0" cy="42862"/>
          </a:xfrm>
          <a:prstGeom prst="line">
            <a:avLst/>
          </a:prstGeom>
          <a:noFill/>
          <a:ln w="9525">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2924175" y="1328738"/>
            <a:ext cx="0" cy="42862"/>
          </a:xfrm>
          <a:prstGeom prst="line">
            <a:avLst/>
          </a:prstGeom>
          <a:noFill/>
          <a:ln w="9525">
            <a:solidFill>
              <a:schemeClr val="tx1"/>
            </a:solidFill>
            <a:round/>
            <a:headEnd/>
            <a:tailEnd/>
          </a:ln>
          <a:effectLst/>
        </p:spPr>
        <p:txBody>
          <a:bodyPr/>
          <a:lstStyle/>
          <a:p>
            <a:endParaRPr lang="en-US"/>
          </a:p>
        </p:txBody>
      </p:sp>
      <p:sp>
        <p:nvSpPr>
          <p:cNvPr id="37902" name="Line 14"/>
          <p:cNvSpPr>
            <a:spLocks noChangeShapeType="1"/>
          </p:cNvSpPr>
          <p:nvPr/>
        </p:nvSpPr>
        <p:spPr bwMode="auto">
          <a:xfrm>
            <a:off x="2979738" y="1328738"/>
            <a:ext cx="0" cy="42862"/>
          </a:xfrm>
          <a:prstGeom prst="line">
            <a:avLst/>
          </a:prstGeom>
          <a:noFill/>
          <a:ln w="9525">
            <a:solidFill>
              <a:schemeClr val="tx1"/>
            </a:solidFill>
            <a:round/>
            <a:headEnd/>
            <a:tailEnd/>
          </a:ln>
          <a:effectLst/>
        </p:spPr>
        <p:txBody>
          <a:bodyPr/>
          <a:lstStyle/>
          <a:p>
            <a:endParaRPr lang="en-US"/>
          </a:p>
        </p:txBody>
      </p:sp>
      <p:sp>
        <p:nvSpPr>
          <p:cNvPr id="37903" name="Line 15"/>
          <p:cNvSpPr>
            <a:spLocks noChangeShapeType="1"/>
          </p:cNvSpPr>
          <p:nvPr/>
        </p:nvSpPr>
        <p:spPr bwMode="auto">
          <a:xfrm>
            <a:off x="3036888" y="1328738"/>
            <a:ext cx="0" cy="42862"/>
          </a:xfrm>
          <a:prstGeom prst="line">
            <a:avLst/>
          </a:prstGeom>
          <a:noFill/>
          <a:ln w="9525">
            <a:solidFill>
              <a:schemeClr val="tx1"/>
            </a:solidFill>
            <a:round/>
            <a:headEnd/>
            <a:tailEnd/>
          </a:ln>
          <a:effectLst/>
        </p:spPr>
        <p:txBody>
          <a:bodyPr/>
          <a:lstStyle/>
          <a:p>
            <a:endParaRPr lang="en-US"/>
          </a:p>
        </p:txBody>
      </p:sp>
      <p:sp>
        <p:nvSpPr>
          <p:cNvPr id="37904" name="Line 16"/>
          <p:cNvSpPr>
            <a:spLocks noChangeShapeType="1"/>
          </p:cNvSpPr>
          <p:nvPr/>
        </p:nvSpPr>
        <p:spPr bwMode="auto">
          <a:xfrm>
            <a:off x="1131888" y="2528888"/>
            <a:ext cx="2286000" cy="0"/>
          </a:xfrm>
          <a:prstGeom prst="line">
            <a:avLst/>
          </a:prstGeom>
          <a:noFill/>
          <a:ln w="9525">
            <a:solidFill>
              <a:schemeClr val="tx1"/>
            </a:solidFill>
            <a:round/>
            <a:headEnd/>
            <a:tailEnd/>
          </a:ln>
          <a:effectLst/>
        </p:spPr>
        <p:txBody>
          <a:bodyPr/>
          <a:lstStyle/>
          <a:p>
            <a:endParaRPr lang="en-US"/>
          </a:p>
        </p:txBody>
      </p:sp>
      <p:sp>
        <p:nvSpPr>
          <p:cNvPr id="37905" name="Freeform 17"/>
          <p:cNvSpPr>
            <a:spLocks/>
          </p:cNvSpPr>
          <p:nvPr/>
        </p:nvSpPr>
        <p:spPr bwMode="auto">
          <a:xfrm>
            <a:off x="1157288" y="2605088"/>
            <a:ext cx="455612" cy="347662"/>
          </a:xfrm>
          <a:custGeom>
            <a:avLst/>
            <a:gdLst/>
            <a:ahLst/>
            <a:cxnLst>
              <a:cxn ang="0">
                <a:pos x="0" y="0"/>
              </a:cxn>
              <a:cxn ang="0">
                <a:pos x="202" y="16"/>
              </a:cxn>
              <a:cxn ang="0">
                <a:pos x="251" y="32"/>
              </a:cxn>
              <a:cxn ang="0">
                <a:pos x="267" y="56"/>
              </a:cxn>
              <a:cxn ang="0">
                <a:pos x="283" y="73"/>
              </a:cxn>
              <a:cxn ang="0">
                <a:pos x="267" y="170"/>
              </a:cxn>
              <a:cxn ang="0">
                <a:pos x="154" y="219"/>
              </a:cxn>
            </a:cxnLst>
            <a:rect l="0" t="0" r="r" b="b"/>
            <a:pathLst>
              <a:path w="287" h="219">
                <a:moveTo>
                  <a:pt x="0" y="0"/>
                </a:moveTo>
                <a:cubicBezTo>
                  <a:pt x="22" y="1"/>
                  <a:pt x="161" y="8"/>
                  <a:pt x="202" y="16"/>
                </a:cubicBezTo>
                <a:cubicBezTo>
                  <a:pt x="219" y="19"/>
                  <a:pt x="251" y="32"/>
                  <a:pt x="251" y="32"/>
                </a:cubicBezTo>
                <a:cubicBezTo>
                  <a:pt x="256" y="40"/>
                  <a:pt x="261" y="48"/>
                  <a:pt x="267" y="56"/>
                </a:cubicBezTo>
                <a:cubicBezTo>
                  <a:pt x="272" y="62"/>
                  <a:pt x="282" y="65"/>
                  <a:pt x="283" y="73"/>
                </a:cubicBezTo>
                <a:cubicBezTo>
                  <a:pt x="286" y="106"/>
                  <a:pt x="287" y="144"/>
                  <a:pt x="267" y="170"/>
                </a:cubicBezTo>
                <a:cubicBezTo>
                  <a:pt x="244" y="199"/>
                  <a:pt x="187" y="202"/>
                  <a:pt x="154" y="219"/>
                </a:cubicBezTo>
              </a:path>
            </a:pathLst>
          </a:custGeom>
          <a:noFill/>
          <a:ln w="9525">
            <a:solidFill>
              <a:schemeClr val="tx1"/>
            </a:solidFill>
            <a:round/>
            <a:headEnd/>
            <a:tailEnd/>
          </a:ln>
          <a:effectLst/>
        </p:spPr>
        <p:txBody>
          <a:bodyPr/>
          <a:lstStyle/>
          <a:p>
            <a:endParaRPr lang="en-US"/>
          </a:p>
        </p:txBody>
      </p:sp>
      <p:sp>
        <p:nvSpPr>
          <p:cNvPr id="37906" name="Line 18"/>
          <p:cNvSpPr>
            <a:spLocks noChangeShapeType="1"/>
          </p:cNvSpPr>
          <p:nvPr/>
        </p:nvSpPr>
        <p:spPr bwMode="auto">
          <a:xfrm flipH="1">
            <a:off x="3189288" y="2689225"/>
            <a:ext cx="228600" cy="0"/>
          </a:xfrm>
          <a:prstGeom prst="line">
            <a:avLst/>
          </a:prstGeom>
          <a:noFill/>
          <a:ln w="9525">
            <a:solidFill>
              <a:schemeClr val="tx1"/>
            </a:solidFill>
            <a:round/>
            <a:headEnd/>
            <a:tailEnd/>
          </a:ln>
          <a:effectLst/>
        </p:spPr>
        <p:txBody>
          <a:bodyPr/>
          <a:lstStyle/>
          <a:p>
            <a:endParaRPr lang="en-US"/>
          </a:p>
        </p:txBody>
      </p:sp>
      <p:sp>
        <p:nvSpPr>
          <p:cNvPr id="37907" name="Freeform 19"/>
          <p:cNvSpPr>
            <a:spLocks/>
          </p:cNvSpPr>
          <p:nvPr/>
        </p:nvSpPr>
        <p:spPr bwMode="auto">
          <a:xfrm>
            <a:off x="2057400" y="2693988"/>
            <a:ext cx="1146175" cy="735012"/>
          </a:xfrm>
          <a:custGeom>
            <a:avLst/>
            <a:gdLst/>
            <a:ahLst/>
            <a:cxnLst>
              <a:cxn ang="0">
                <a:pos x="390" y="0"/>
              </a:cxn>
              <a:cxn ang="0">
                <a:pos x="130" y="8"/>
              </a:cxn>
              <a:cxn ang="0">
                <a:pos x="25" y="146"/>
              </a:cxn>
              <a:cxn ang="0">
                <a:pos x="17" y="179"/>
              </a:cxn>
              <a:cxn ang="0">
                <a:pos x="0" y="228"/>
              </a:cxn>
              <a:cxn ang="0">
                <a:pos x="33" y="438"/>
              </a:cxn>
              <a:cxn ang="0">
                <a:pos x="130" y="463"/>
              </a:cxn>
              <a:cxn ang="0">
                <a:pos x="292" y="438"/>
              </a:cxn>
              <a:cxn ang="0">
                <a:pos x="341" y="422"/>
              </a:cxn>
              <a:cxn ang="0">
                <a:pos x="366" y="414"/>
              </a:cxn>
              <a:cxn ang="0">
                <a:pos x="422" y="357"/>
              </a:cxn>
              <a:cxn ang="0">
                <a:pos x="487" y="163"/>
              </a:cxn>
              <a:cxn ang="0">
                <a:pos x="576" y="65"/>
              </a:cxn>
              <a:cxn ang="0">
                <a:pos x="682" y="90"/>
              </a:cxn>
              <a:cxn ang="0">
                <a:pos x="690" y="114"/>
              </a:cxn>
              <a:cxn ang="0">
                <a:pos x="706" y="138"/>
              </a:cxn>
              <a:cxn ang="0">
                <a:pos x="722" y="187"/>
              </a:cxn>
            </a:cxnLst>
            <a:rect l="0" t="0" r="r" b="b"/>
            <a:pathLst>
              <a:path w="722" h="463">
                <a:moveTo>
                  <a:pt x="390" y="0"/>
                </a:moveTo>
                <a:cubicBezTo>
                  <a:pt x="303" y="3"/>
                  <a:pt x="217" y="3"/>
                  <a:pt x="130" y="8"/>
                </a:cubicBezTo>
                <a:cubicBezTo>
                  <a:pt x="69" y="12"/>
                  <a:pt x="51" y="106"/>
                  <a:pt x="25" y="146"/>
                </a:cubicBezTo>
                <a:cubicBezTo>
                  <a:pt x="22" y="157"/>
                  <a:pt x="20" y="168"/>
                  <a:pt x="17" y="179"/>
                </a:cubicBezTo>
                <a:cubicBezTo>
                  <a:pt x="12" y="196"/>
                  <a:pt x="0" y="228"/>
                  <a:pt x="0" y="228"/>
                </a:cubicBezTo>
                <a:cubicBezTo>
                  <a:pt x="6" y="306"/>
                  <a:pt x="9" y="366"/>
                  <a:pt x="33" y="438"/>
                </a:cubicBezTo>
                <a:cubicBezTo>
                  <a:pt x="36" y="447"/>
                  <a:pt x="129" y="463"/>
                  <a:pt x="130" y="463"/>
                </a:cubicBezTo>
                <a:cubicBezTo>
                  <a:pt x="199" y="458"/>
                  <a:pt x="234" y="458"/>
                  <a:pt x="292" y="438"/>
                </a:cubicBezTo>
                <a:cubicBezTo>
                  <a:pt x="308" y="432"/>
                  <a:pt x="325" y="427"/>
                  <a:pt x="341" y="422"/>
                </a:cubicBezTo>
                <a:cubicBezTo>
                  <a:pt x="349" y="419"/>
                  <a:pt x="366" y="414"/>
                  <a:pt x="366" y="414"/>
                </a:cubicBezTo>
                <a:cubicBezTo>
                  <a:pt x="391" y="397"/>
                  <a:pt x="402" y="378"/>
                  <a:pt x="422" y="357"/>
                </a:cubicBezTo>
                <a:cubicBezTo>
                  <a:pt x="444" y="292"/>
                  <a:pt x="466" y="228"/>
                  <a:pt x="487" y="163"/>
                </a:cubicBezTo>
                <a:cubicBezTo>
                  <a:pt x="507" y="101"/>
                  <a:pt x="505" y="79"/>
                  <a:pt x="576" y="65"/>
                </a:cubicBezTo>
                <a:cubicBezTo>
                  <a:pt x="613" y="71"/>
                  <a:pt x="646" y="78"/>
                  <a:pt x="682" y="90"/>
                </a:cubicBezTo>
                <a:cubicBezTo>
                  <a:pt x="685" y="98"/>
                  <a:pt x="686" y="106"/>
                  <a:pt x="690" y="114"/>
                </a:cubicBezTo>
                <a:cubicBezTo>
                  <a:pt x="694" y="123"/>
                  <a:pt x="702" y="129"/>
                  <a:pt x="706" y="138"/>
                </a:cubicBezTo>
                <a:cubicBezTo>
                  <a:pt x="713" y="154"/>
                  <a:pt x="722" y="187"/>
                  <a:pt x="722" y="187"/>
                </a:cubicBezTo>
              </a:path>
            </a:pathLst>
          </a:custGeom>
          <a:noFill/>
          <a:ln w="28575" cmpd="sng">
            <a:solidFill>
              <a:srgbClr val="CC3300"/>
            </a:solidFill>
            <a:round/>
            <a:headEnd/>
            <a:tailEnd/>
          </a:ln>
          <a:effectLst/>
        </p:spPr>
        <p:txBody>
          <a:bodyPr/>
          <a:lstStyle/>
          <a:p>
            <a:endParaRPr lang="en-US"/>
          </a:p>
        </p:txBody>
      </p:sp>
      <p:sp>
        <p:nvSpPr>
          <p:cNvPr id="37908" name="Oval 20"/>
          <p:cNvSpPr>
            <a:spLocks noChangeArrowheads="1"/>
          </p:cNvSpPr>
          <p:nvPr/>
        </p:nvSpPr>
        <p:spPr bwMode="auto">
          <a:xfrm>
            <a:off x="2655888" y="2613025"/>
            <a:ext cx="152400" cy="1524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7909" name="Line 21"/>
          <p:cNvSpPr>
            <a:spLocks noChangeShapeType="1"/>
          </p:cNvSpPr>
          <p:nvPr/>
        </p:nvSpPr>
        <p:spPr bwMode="auto">
          <a:xfrm>
            <a:off x="2409825" y="2562225"/>
            <a:ext cx="0" cy="42863"/>
          </a:xfrm>
          <a:prstGeom prst="line">
            <a:avLst/>
          </a:prstGeom>
          <a:noFill/>
          <a:ln w="9525">
            <a:solidFill>
              <a:schemeClr val="tx1"/>
            </a:solidFill>
            <a:round/>
            <a:headEnd/>
            <a:tailEnd/>
          </a:ln>
          <a:effectLst/>
        </p:spPr>
        <p:txBody>
          <a:bodyPr/>
          <a:lstStyle/>
          <a:p>
            <a:endParaRPr lang="en-US"/>
          </a:p>
        </p:txBody>
      </p:sp>
      <p:sp>
        <p:nvSpPr>
          <p:cNvPr id="37910" name="Line 22"/>
          <p:cNvSpPr>
            <a:spLocks noChangeShapeType="1"/>
          </p:cNvSpPr>
          <p:nvPr/>
        </p:nvSpPr>
        <p:spPr bwMode="auto">
          <a:xfrm>
            <a:off x="2466975" y="2562225"/>
            <a:ext cx="0" cy="42863"/>
          </a:xfrm>
          <a:prstGeom prst="line">
            <a:avLst/>
          </a:prstGeom>
          <a:noFill/>
          <a:ln w="9525">
            <a:solidFill>
              <a:schemeClr val="tx1"/>
            </a:solidFill>
            <a:round/>
            <a:headEnd/>
            <a:tailEnd/>
          </a:ln>
          <a:effectLst/>
        </p:spPr>
        <p:txBody>
          <a:bodyPr/>
          <a:lstStyle/>
          <a:p>
            <a:endParaRPr lang="en-US"/>
          </a:p>
        </p:txBody>
      </p:sp>
      <p:sp>
        <p:nvSpPr>
          <p:cNvPr id="37911" name="Line 23"/>
          <p:cNvSpPr>
            <a:spLocks noChangeShapeType="1"/>
          </p:cNvSpPr>
          <p:nvPr/>
        </p:nvSpPr>
        <p:spPr bwMode="auto">
          <a:xfrm>
            <a:off x="2522538" y="2562225"/>
            <a:ext cx="0" cy="42863"/>
          </a:xfrm>
          <a:prstGeom prst="line">
            <a:avLst/>
          </a:prstGeom>
          <a:noFill/>
          <a:ln w="9525">
            <a:solidFill>
              <a:schemeClr val="tx1"/>
            </a:solidFill>
            <a:round/>
            <a:headEnd/>
            <a:tailEnd/>
          </a:ln>
          <a:effectLst/>
        </p:spPr>
        <p:txBody>
          <a:bodyPr/>
          <a:lstStyle/>
          <a:p>
            <a:endParaRPr lang="en-US"/>
          </a:p>
        </p:txBody>
      </p:sp>
      <p:sp>
        <p:nvSpPr>
          <p:cNvPr id="37912" name="Line 24"/>
          <p:cNvSpPr>
            <a:spLocks noChangeShapeType="1"/>
          </p:cNvSpPr>
          <p:nvPr/>
        </p:nvSpPr>
        <p:spPr bwMode="auto">
          <a:xfrm>
            <a:off x="2579688" y="2562225"/>
            <a:ext cx="0" cy="42863"/>
          </a:xfrm>
          <a:prstGeom prst="line">
            <a:avLst/>
          </a:prstGeom>
          <a:noFill/>
          <a:ln w="9525">
            <a:solidFill>
              <a:schemeClr val="tx1"/>
            </a:solidFill>
            <a:round/>
            <a:headEnd/>
            <a:tailEnd/>
          </a:ln>
          <a:effectLst/>
        </p:spPr>
        <p:txBody>
          <a:bodyPr/>
          <a:lstStyle/>
          <a:p>
            <a:endParaRPr lang="en-US"/>
          </a:p>
        </p:txBody>
      </p:sp>
      <p:sp>
        <p:nvSpPr>
          <p:cNvPr id="37913" name="Freeform 25"/>
          <p:cNvSpPr>
            <a:spLocks/>
          </p:cNvSpPr>
          <p:nvPr/>
        </p:nvSpPr>
        <p:spPr bwMode="auto">
          <a:xfrm>
            <a:off x="2767013" y="2676525"/>
            <a:ext cx="423862" cy="180975"/>
          </a:xfrm>
          <a:custGeom>
            <a:avLst/>
            <a:gdLst/>
            <a:ahLst/>
            <a:cxnLst>
              <a:cxn ang="0">
                <a:pos x="267" y="8"/>
              </a:cxn>
              <a:cxn ang="0">
                <a:pos x="146" y="33"/>
              </a:cxn>
              <a:cxn ang="0">
                <a:pos x="73" y="57"/>
              </a:cxn>
              <a:cxn ang="0">
                <a:pos x="48" y="65"/>
              </a:cxn>
              <a:cxn ang="0">
                <a:pos x="0" y="114"/>
              </a:cxn>
            </a:cxnLst>
            <a:rect l="0" t="0" r="r" b="b"/>
            <a:pathLst>
              <a:path w="267" h="114">
                <a:moveTo>
                  <a:pt x="267" y="8"/>
                </a:moveTo>
                <a:cubicBezTo>
                  <a:pt x="110" y="22"/>
                  <a:pt x="227" y="0"/>
                  <a:pt x="146" y="33"/>
                </a:cubicBezTo>
                <a:cubicBezTo>
                  <a:pt x="122" y="43"/>
                  <a:pt x="97" y="49"/>
                  <a:pt x="73" y="57"/>
                </a:cubicBezTo>
                <a:cubicBezTo>
                  <a:pt x="65" y="60"/>
                  <a:pt x="48" y="65"/>
                  <a:pt x="48" y="65"/>
                </a:cubicBezTo>
                <a:cubicBezTo>
                  <a:pt x="25" y="80"/>
                  <a:pt x="19" y="95"/>
                  <a:pt x="0" y="114"/>
                </a:cubicBezTo>
              </a:path>
            </a:pathLst>
          </a:custGeom>
          <a:noFill/>
          <a:ln w="19050" cap="flat" cmpd="sng">
            <a:solidFill>
              <a:schemeClr val="tx1"/>
            </a:solidFill>
            <a:prstDash val="sysDot"/>
            <a:round/>
            <a:headEnd/>
            <a:tailEnd type="arrow" w="lg" len="lg"/>
          </a:ln>
          <a:effectLst/>
        </p:spPr>
        <p:txBody>
          <a:bodyPr/>
          <a:lstStyle/>
          <a:p>
            <a:endParaRPr lang="en-US"/>
          </a:p>
        </p:txBody>
      </p:sp>
      <p:sp>
        <p:nvSpPr>
          <p:cNvPr id="37914" name="Line 26"/>
          <p:cNvSpPr>
            <a:spLocks noChangeShapeType="1"/>
          </p:cNvSpPr>
          <p:nvPr/>
        </p:nvSpPr>
        <p:spPr bwMode="auto">
          <a:xfrm>
            <a:off x="1143000" y="4098925"/>
            <a:ext cx="2286000" cy="0"/>
          </a:xfrm>
          <a:prstGeom prst="line">
            <a:avLst/>
          </a:prstGeom>
          <a:noFill/>
          <a:ln w="9525">
            <a:solidFill>
              <a:schemeClr val="tx1"/>
            </a:solidFill>
            <a:round/>
            <a:headEnd/>
            <a:tailEnd/>
          </a:ln>
          <a:effectLst/>
        </p:spPr>
        <p:txBody>
          <a:bodyPr/>
          <a:lstStyle/>
          <a:p>
            <a:endParaRPr lang="en-US"/>
          </a:p>
        </p:txBody>
      </p:sp>
      <p:sp>
        <p:nvSpPr>
          <p:cNvPr id="37915" name="Freeform 27"/>
          <p:cNvSpPr>
            <a:spLocks/>
          </p:cNvSpPr>
          <p:nvPr/>
        </p:nvSpPr>
        <p:spPr bwMode="auto">
          <a:xfrm>
            <a:off x="1168400" y="4175125"/>
            <a:ext cx="455613" cy="347663"/>
          </a:xfrm>
          <a:custGeom>
            <a:avLst/>
            <a:gdLst/>
            <a:ahLst/>
            <a:cxnLst>
              <a:cxn ang="0">
                <a:pos x="0" y="0"/>
              </a:cxn>
              <a:cxn ang="0">
                <a:pos x="202" y="16"/>
              </a:cxn>
              <a:cxn ang="0">
                <a:pos x="251" y="32"/>
              </a:cxn>
              <a:cxn ang="0">
                <a:pos x="267" y="56"/>
              </a:cxn>
              <a:cxn ang="0">
                <a:pos x="283" y="73"/>
              </a:cxn>
              <a:cxn ang="0">
                <a:pos x="267" y="170"/>
              </a:cxn>
              <a:cxn ang="0">
                <a:pos x="154" y="219"/>
              </a:cxn>
            </a:cxnLst>
            <a:rect l="0" t="0" r="r" b="b"/>
            <a:pathLst>
              <a:path w="287" h="219">
                <a:moveTo>
                  <a:pt x="0" y="0"/>
                </a:moveTo>
                <a:cubicBezTo>
                  <a:pt x="22" y="1"/>
                  <a:pt x="161" y="8"/>
                  <a:pt x="202" y="16"/>
                </a:cubicBezTo>
                <a:cubicBezTo>
                  <a:pt x="219" y="19"/>
                  <a:pt x="251" y="32"/>
                  <a:pt x="251" y="32"/>
                </a:cubicBezTo>
                <a:cubicBezTo>
                  <a:pt x="256" y="40"/>
                  <a:pt x="261" y="48"/>
                  <a:pt x="267" y="56"/>
                </a:cubicBezTo>
                <a:cubicBezTo>
                  <a:pt x="272" y="62"/>
                  <a:pt x="282" y="65"/>
                  <a:pt x="283" y="73"/>
                </a:cubicBezTo>
                <a:cubicBezTo>
                  <a:pt x="286" y="106"/>
                  <a:pt x="287" y="144"/>
                  <a:pt x="267" y="170"/>
                </a:cubicBezTo>
                <a:cubicBezTo>
                  <a:pt x="244" y="199"/>
                  <a:pt x="187" y="202"/>
                  <a:pt x="154" y="219"/>
                </a:cubicBezTo>
              </a:path>
            </a:pathLst>
          </a:custGeom>
          <a:noFill/>
          <a:ln w="9525">
            <a:solidFill>
              <a:schemeClr val="tx1"/>
            </a:solidFill>
            <a:round/>
            <a:headEnd/>
            <a:tailEnd/>
          </a:ln>
          <a:effectLst/>
        </p:spPr>
        <p:txBody>
          <a:bodyPr/>
          <a:lstStyle/>
          <a:p>
            <a:endParaRPr lang="en-US"/>
          </a:p>
        </p:txBody>
      </p:sp>
      <p:sp>
        <p:nvSpPr>
          <p:cNvPr id="37916" name="Freeform 28"/>
          <p:cNvSpPr>
            <a:spLocks/>
          </p:cNvSpPr>
          <p:nvPr/>
        </p:nvSpPr>
        <p:spPr bwMode="auto">
          <a:xfrm>
            <a:off x="2870200" y="4225925"/>
            <a:ext cx="558800" cy="398463"/>
          </a:xfrm>
          <a:custGeom>
            <a:avLst/>
            <a:gdLst/>
            <a:ahLst/>
            <a:cxnLst>
              <a:cxn ang="0">
                <a:pos x="352" y="19"/>
              </a:cxn>
              <a:cxn ang="0">
                <a:pos x="136" y="11"/>
              </a:cxn>
              <a:cxn ang="0">
                <a:pos x="104" y="19"/>
              </a:cxn>
              <a:cxn ang="0">
                <a:pos x="56" y="35"/>
              </a:cxn>
              <a:cxn ang="0">
                <a:pos x="0" y="251"/>
              </a:cxn>
            </a:cxnLst>
            <a:rect l="0" t="0" r="r" b="b"/>
            <a:pathLst>
              <a:path w="352" h="251">
                <a:moveTo>
                  <a:pt x="352" y="19"/>
                </a:moveTo>
                <a:cubicBezTo>
                  <a:pt x="259" y="0"/>
                  <a:pt x="272" y="4"/>
                  <a:pt x="136" y="11"/>
                </a:cubicBezTo>
                <a:cubicBezTo>
                  <a:pt x="125" y="14"/>
                  <a:pt x="115" y="16"/>
                  <a:pt x="104" y="19"/>
                </a:cubicBezTo>
                <a:cubicBezTo>
                  <a:pt x="88" y="24"/>
                  <a:pt x="56" y="35"/>
                  <a:pt x="56" y="35"/>
                </a:cubicBezTo>
                <a:cubicBezTo>
                  <a:pt x="10" y="104"/>
                  <a:pt x="0" y="169"/>
                  <a:pt x="0" y="251"/>
                </a:cubicBezTo>
              </a:path>
            </a:pathLst>
          </a:custGeom>
          <a:noFill/>
          <a:ln w="12700" cap="flat" cmpd="sng">
            <a:solidFill>
              <a:schemeClr val="tx1"/>
            </a:solidFill>
            <a:prstDash val="sysDot"/>
            <a:round/>
            <a:headEnd/>
            <a:tailEnd type="arrow" w="lg" len="lg"/>
          </a:ln>
          <a:effectLst/>
        </p:spPr>
        <p:txBody>
          <a:bodyPr/>
          <a:lstStyle/>
          <a:p>
            <a:endParaRPr lang="en-US"/>
          </a:p>
        </p:txBody>
      </p:sp>
      <p:sp>
        <p:nvSpPr>
          <p:cNvPr id="37918" name="Oval 30"/>
          <p:cNvSpPr>
            <a:spLocks noChangeArrowheads="1"/>
          </p:cNvSpPr>
          <p:nvPr/>
        </p:nvSpPr>
        <p:spPr bwMode="auto">
          <a:xfrm>
            <a:off x="2667000" y="4217988"/>
            <a:ext cx="152400" cy="1524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7919" name="Line 31"/>
          <p:cNvSpPr>
            <a:spLocks noChangeShapeType="1"/>
          </p:cNvSpPr>
          <p:nvPr/>
        </p:nvSpPr>
        <p:spPr bwMode="auto">
          <a:xfrm>
            <a:off x="2438400" y="4175125"/>
            <a:ext cx="0" cy="42863"/>
          </a:xfrm>
          <a:prstGeom prst="line">
            <a:avLst/>
          </a:prstGeom>
          <a:noFill/>
          <a:ln w="9525">
            <a:solidFill>
              <a:schemeClr val="tx1"/>
            </a:solidFill>
            <a:round/>
            <a:headEnd/>
            <a:tailEnd/>
          </a:ln>
          <a:effectLst/>
        </p:spPr>
        <p:txBody>
          <a:bodyPr/>
          <a:lstStyle/>
          <a:p>
            <a:endParaRPr lang="en-US"/>
          </a:p>
        </p:txBody>
      </p:sp>
      <p:sp>
        <p:nvSpPr>
          <p:cNvPr id="37920" name="Line 32"/>
          <p:cNvSpPr>
            <a:spLocks noChangeShapeType="1"/>
          </p:cNvSpPr>
          <p:nvPr/>
        </p:nvSpPr>
        <p:spPr bwMode="auto">
          <a:xfrm>
            <a:off x="2495550" y="4175125"/>
            <a:ext cx="0" cy="42863"/>
          </a:xfrm>
          <a:prstGeom prst="line">
            <a:avLst/>
          </a:prstGeom>
          <a:noFill/>
          <a:ln w="9525">
            <a:solidFill>
              <a:schemeClr val="tx1"/>
            </a:solidFill>
            <a:round/>
            <a:headEnd/>
            <a:tailEnd/>
          </a:ln>
          <a:effectLst/>
        </p:spPr>
        <p:txBody>
          <a:bodyPr/>
          <a:lstStyle/>
          <a:p>
            <a:endParaRPr lang="en-US"/>
          </a:p>
        </p:txBody>
      </p:sp>
      <p:sp>
        <p:nvSpPr>
          <p:cNvPr id="37921" name="Line 33"/>
          <p:cNvSpPr>
            <a:spLocks noChangeShapeType="1"/>
          </p:cNvSpPr>
          <p:nvPr/>
        </p:nvSpPr>
        <p:spPr bwMode="auto">
          <a:xfrm>
            <a:off x="2551113" y="4175125"/>
            <a:ext cx="0" cy="42863"/>
          </a:xfrm>
          <a:prstGeom prst="line">
            <a:avLst/>
          </a:prstGeom>
          <a:noFill/>
          <a:ln w="9525">
            <a:solidFill>
              <a:schemeClr val="tx1"/>
            </a:solidFill>
            <a:round/>
            <a:headEnd/>
            <a:tailEnd/>
          </a:ln>
          <a:effectLst/>
        </p:spPr>
        <p:txBody>
          <a:bodyPr/>
          <a:lstStyle/>
          <a:p>
            <a:endParaRPr lang="en-US"/>
          </a:p>
        </p:txBody>
      </p:sp>
      <p:sp>
        <p:nvSpPr>
          <p:cNvPr id="37922" name="Line 34"/>
          <p:cNvSpPr>
            <a:spLocks noChangeShapeType="1"/>
          </p:cNvSpPr>
          <p:nvPr/>
        </p:nvSpPr>
        <p:spPr bwMode="auto">
          <a:xfrm>
            <a:off x="2608263" y="4175125"/>
            <a:ext cx="0" cy="42863"/>
          </a:xfrm>
          <a:prstGeom prst="line">
            <a:avLst/>
          </a:prstGeom>
          <a:noFill/>
          <a:ln w="9525">
            <a:solidFill>
              <a:schemeClr val="tx1"/>
            </a:solidFill>
            <a:round/>
            <a:headEnd/>
            <a:tailEnd/>
          </a:ln>
          <a:effectLst/>
        </p:spPr>
        <p:txBody>
          <a:bodyPr/>
          <a:lstStyle/>
          <a:p>
            <a:endParaRPr lang="en-US"/>
          </a:p>
        </p:txBody>
      </p:sp>
      <p:sp>
        <p:nvSpPr>
          <p:cNvPr id="37923" name="Freeform 35"/>
          <p:cNvSpPr>
            <a:spLocks/>
          </p:cNvSpPr>
          <p:nvPr/>
        </p:nvSpPr>
        <p:spPr bwMode="auto">
          <a:xfrm>
            <a:off x="1727200" y="4206875"/>
            <a:ext cx="952500" cy="1001713"/>
          </a:xfrm>
          <a:custGeom>
            <a:avLst/>
            <a:gdLst/>
            <a:ahLst/>
            <a:cxnLst>
              <a:cxn ang="0">
                <a:pos x="600" y="71"/>
              </a:cxn>
              <a:cxn ang="0">
                <a:pos x="432" y="87"/>
              </a:cxn>
              <a:cxn ang="0">
                <a:pos x="464" y="263"/>
              </a:cxn>
              <a:cxn ang="0">
                <a:pos x="544" y="343"/>
              </a:cxn>
              <a:cxn ang="0">
                <a:pos x="592" y="439"/>
              </a:cxn>
              <a:cxn ang="0">
                <a:pos x="600" y="463"/>
              </a:cxn>
              <a:cxn ang="0">
                <a:pos x="544" y="567"/>
              </a:cxn>
              <a:cxn ang="0">
                <a:pos x="400" y="623"/>
              </a:cxn>
              <a:cxn ang="0">
                <a:pos x="368" y="631"/>
              </a:cxn>
              <a:cxn ang="0">
                <a:pos x="256" y="623"/>
              </a:cxn>
              <a:cxn ang="0">
                <a:pos x="232" y="615"/>
              </a:cxn>
              <a:cxn ang="0">
                <a:pos x="144" y="439"/>
              </a:cxn>
              <a:cxn ang="0">
                <a:pos x="232" y="191"/>
              </a:cxn>
              <a:cxn ang="0">
                <a:pos x="248" y="167"/>
              </a:cxn>
              <a:cxn ang="0">
                <a:pos x="272" y="151"/>
              </a:cxn>
              <a:cxn ang="0">
                <a:pos x="288" y="103"/>
              </a:cxn>
              <a:cxn ang="0">
                <a:pos x="304" y="79"/>
              </a:cxn>
              <a:cxn ang="0">
                <a:pos x="296" y="39"/>
              </a:cxn>
              <a:cxn ang="0">
                <a:pos x="248" y="7"/>
              </a:cxn>
              <a:cxn ang="0">
                <a:pos x="200" y="31"/>
              </a:cxn>
              <a:cxn ang="0">
                <a:pos x="112" y="55"/>
              </a:cxn>
              <a:cxn ang="0">
                <a:pos x="48" y="199"/>
              </a:cxn>
              <a:cxn ang="0">
                <a:pos x="16" y="247"/>
              </a:cxn>
              <a:cxn ang="0">
                <a:pos x="0" y="271"/>
              </a:cxn>
            </a:cxnLst>
            <a:rect l="0" t="0" r="r" b="b"/>
            <a:pathLst>
              <a:path w="600" h="631">
                <a:moveTo>
                  <a:pt x="600" y="71"/>
                </a:moveTo>
                <a:cubicBezTo>
                  <a:pt x="535" y="64"/>
                  <a:pt x="494" y="66"/>
                  <a:pt x="432" y="87"/>
                </a:cubicBezTo>
                <a:cubicBezTo>
                  <a:pt x="413" y="144"/>
                  <a:pt x="409" y="226"/>
                  <a:pt x="464" y="263"/>
                </a:cubicBezTo>
                <a:cubicBezTo>
                  <a:pt x="481" y="289"/>
                  <a:pt x="518" y="326"/>
                  <a:pt x="544" y="343"/>
                </a:cubicBezTo>
                <a:cubicBezTo>
                  <a:pt x="585" y="405"/>
                  <a:pt x="570" y="373"/>
                  <a:pt x="592" y="439"/>
                </a:cubicBezTo>
                <a:cubicBezTo>
                  <a:pt x="595" y="447"/>
                  <a:pt x="600" y="463"/>
                  <a:pt x="600" y="463"/>
                </a:cubicBezTo>
                <a:cubicBezTo>
                  <a:pt x="586" y="518"/>
                  <a:pt x="590" y="537"/>
                  <a:pt x="544" y="567"/>
                </a:cubicBezTo>
                <a:cubicBezTo>
                  <a:pt x="514" y="612"/>
                  <a:pt x="450" y="611"/>
                  <a:pt x="400" y="623"/>
                </a:cubicBezTo>
                <a:cubicBezTo>
                  <a:pt x="389" y="626"/>
                  <a:pt x="368" y="631"/>
                  <a:pt x="368" y="631"/>
                </a:cubicBezTo>
                <a:cubicBezTo>
                  <a:pt x="331" y="628"/>
                  <a:pt x="293" y="627"/>
                  <a:pt x="256" y="623"/>
                </a:cubicBezTo>
                <a:cubicBezTo>
                  <a:pt x="248" y="622"/>
                  <a:pt x="238" y="621"/>
                  <a:pt x="232" y="615"/>
                </a:cubicBezTo>
                <a:cubicBezTo>
                  <a:pt x="202" y="585"/>
                  <a:pt x="157" y="479"/>
                  <a:pt x="144" y="439"/>
                </a:cubicBezTo>
                <a:cubicBezTo>
                  <a:pt x="150" y="311"/>
                  <a:pt x="112" y="231"/>
                  <a:pt x="232" y="191"/>
                </a:cubicBezTo>
                <a:cubicBezTo>
                  <a:pt x="237" y="183"/>
                  <a:pt x="241" y="174"/>
                  <a:pt x="248" y="167"/>
                </a:cubicBezTo>
                <a:cubicBezTo>
                  <a:pt x="255" y="160"/>
                  <a:pt x="267" y="159"/>
                  <a:pt x="272" y="151"/>
                </a:cubicBezTo>
                <a:cubicBezTo>
                  <a:pt x="281" y="137"/>
                  <a:pt x="279" y="117"/>
                  <a:pt x="288" y="103"/>
                </a:cubicBezTo>
                <a:cubicBezTo>
                  <a:pt x="293" y="95"/>
                  <a:pt x="299" y="87"/>
                  <a:pt x="304" y="79"/>
                </a:cubicBezTo>
                <a:cubicBezTo>
                  <a:pt x="301" y="66"/>
                  <a:pt x="304" y="50"/>
                  <a:pt x="296" y="39"/>
                </a:cubicBezTo>
                <a:cubicBezTo>
                  <a:pt x="284" y="24"/>
                  <a:pt x="248" y="7"/>
                  <a:pt x="248" y="7"/>
                </a:cubicBezTo>
                <a:cubicBezTo>
                  <a:pt x="188" y="27"/>
                  <a:pt x="262" y="0"/>
                  <a:pt x="200" y="31"/>
                </a:cubicBezTo>
                <a:cubicBezTo>
                  <a:pt x="173" y="45"/>
                  <a:pt x="141" y="45"/>
                  <a:pt x="112" y="55"/>
                </a:cubicBezTo>
                <a:cubicBezTo>
                  <a:pt x="83" y="99"/>
                  <a:pt x="65" y="148"/>
                  <a:pt x="48" y="199"/>
                </a:cubicBezTo>
                <a:cubicBezTo>
                  <a:pt x="42" y="217"/>
                  <a:pt x="27" y="231"/>
                  <a:pt x="16" y="247"/>
                </a:cubicBezTo>
                <a:cubicBezTo>
                  <a:pt x="11" y="255"/>
                  <a:pt x="0" y="271"/>
                  <a:pt x="0" y="271"/>
                </a:cubicBezTo>
              </a:path>
            </a:pathLst>
          </a:custGeom>
          <a:noFill/>
          <a:ln w="28575" cmpd="sng">
            <a:solidFill>
              <a:srgbClr val="CC3300"/>
            </a:solidFill>
            <a:round/>
            <a:headEnd/>
            <a:tailEnd/>
          </a:ln>
          <a:effectLst/>
        </p:spPr>
        <p:txBody>
          <a:bodyPr/>
          <a:lstStyle/>
          <a:p>
            <a:endParaRPr lang="en-US"/>
          </a:p>
        </p:txBody>
      </p:sp>
      <p:sp>
        <p:nvSpPr>
          <p:cNvPr id="37924" name="Line 36"/>
          <p:cNvSpPr>
            <a:spLocks noChangeShapeType="1"/>
          </p:cNvSpPr>
          <p:nvPr/>
        </p:nvSpPr>
        <p:spPr bwMode="auto">
          <a:xfrm>
            <a:off x="1963738" y="4141788"/>
            <a:ext cx="0" cy="42862"/>
          </a:xfrm>
          <a:prstGeom prst="line">
            <a:avLst/>
          </a:prstGeom>
          <a:noFill/>
          <a:ln w="9525">
            <a:solidFill>
              <a:schemeClr val="tx1"/>
            </a:solidFill>
            <a:round/>
            <a:headEnd/>
            <a:tailEnd/>
          </a:ln>
          <a:effectLst/>
        </p:spPr>
        <p:txBody>
          <a:bodyPr/>
          <a:lstStyle/>
          <a:p>
            <a:endParaRPr lang="en-US"/>
          </a:p>
        </p:txBody>
      </p:sp>
      <p:sp>
        <p:nvSpPr>
          <p:cNvPr id="37925" name="Line 37"/>
          <p:cNvSpPr>
            <a:spLocks noChangeShapeType="1"/>
          </p:cNvSpPr>
          <p:nvPr/>
        </p:nvSpPr>
        <p:spPr bwMode="auto">
          <a:xfrm>
            <a:off x="2020888" y="4141788"/>
            <a:ext cx="0" cy="42862"/>
          </a:xfrm>
          <a:prstGeom prst="line">
            <a:avLst/>
          </a:prstGeom>
          <a:noFill/>
          <a:ln w="9525">
            <a:solidFill>
              <a:schemeClr val="tx1"/>
            </a:solidFill>
            <a:round/>
            <a:headEnd/>
            <a:tailEnd/>
          </a:ln>
          <a:effectLst/>
        </p:spPr>
        <p:txBody>
          <a:bodyPr/>
          <a:lstStyle/>
          <a:p>
            <a:endParaRPr lang="en-US"/>
          </a:p>
        </p:txBody>
      </p:sp>
      <p:sp>
        <p:nvSpPr>
          <p:cNvPr id="37926" name="Line 38"/>
          <p:cNvSpPr>
            <a:spLocks noChangeShapeType="1"/>
          </p:cNvSpPr>
          <p:nvPr/>
        </p:nvSpPr>
        <p:spPr bwMode="auto">
          <a:xfrm>
            <a:off x="2076450" y="4141788"/>
            <a:ext cx="0" cy="42862"/>
          </a:xfrm>
          <a:prstGeom prst="line">
            <a:avLst/>
          </a:prstGeom>
          <a:noFill/>
          <a:ln w="9525">
            <a:solidFill>
              <a:schemeClr val="tx1"/>
            </a:solidFill>
            <a:round/>
            <a:headEnd/>
            <a:tailEnd/>
          </a:ln>
          <a:effectLst/>
        </p:spPr>
        <p:txBody>
          <a:bodyPr/>
          <a:lstStyle/>
          <a:p>
            <a:endParaRPr lang="en-US"/>
          </a:p>
        </p:txBody>
      </p:sp>
      <p:sp>
        <p:nvSpPr>
          <p:cNvPr id="37927" name="Line 39"/>
          <p:cNvSpPr>
            <a:spLocks noChangeShapeType="1"/>
          </p:cNvSpPr>
          <p:nvPr/>
        </p:nvSpPr>
        <p:spPr bwMode="auto">
          <a:xfrm>
            <a:off x="2133600" y="4141788"/>
            <a:ext cx="0" cy="42862"/>
          </a:xfrm>
          <a:prstGeom prst="line">
            <a:avLst/>
          </a:prstGeom>
          <a:noFill/>
          <a:ln w="9525">
            <a:solidFill>
              <a:schemeClr val="tx1"/>
            </a:solidFill>
            <a:round/>
            <a:headEnd/>
            <a:tailEnd/>
          </a:ln>
          <a:effectLst/>
        </p:spPr>
        <p:txBody>
          <a:bodyPr/>
          <a:lstStyle/>
          <a:p>
            <a:endParaRPr lang="en-US"/>
          </a:p>
        </p:txBody>
      </p:sp>
      <p:sp>
        <p:nvSpPr>
          <p:cNvPr id="37928" name="Line 40"/>
          <p:cNvSpPr>
            <a:spLocks noChangeShapeType="1"/>
          </p:cNvSpPr>
          <p:nvPr/>
        </p:nvSpPr>
        <p:spPr bwMode="auto">
          <a:xfrm>
            <a:off x="914400" y="5943600"/>
            <a:ext cx="838200" cy="0"/>
          </a:xfrm>
          <a:prstGeom prst="line">
            <a:avLst/>
          </a:prstGeom>
          <a:noFill/>
          <a:ln w="9525">
            <a:solidFill>
              <a:schemeClr val="tx1"/>
            </a:solidFill>
            <a:round/>
            <a:headEnd/>
            <a:tailEnd/>
          </a:ln>
          <a:effectLst/>
        </p:spPr>
        <p:txBody>
          <a:bodyPr/>
          <a:lstStyle/>
          <a:p>
            <a:endParaRPr lang="en-US"/>
          </a:p>
        </p:txBody>
      </p:sp>
      <p:sp>
        <p:nvSpPr>
          <p:cNvPr id="37929" name="Line 41"/>
          <p:cNvSpPr>
            <a:spLocks noChangeShapeType="1"/>
          </p:cNvSpPr>
          <p:nvPr/>
        </p:nvSpPr>
        <p:spPr bwMode="auto">
          <a:xfrm>
            <a:off x="1752600" y="5943600"/>
            <a:ext cx="1295400" cy="0"/>
          </a:xfrm>
          <a:prstGeom prst="line">
            <a:avLst/>
          </a:prstGeom>
          <a:noFill/>
          <a:ln w="28575">
            <a:solidFill>
              <a:srgbClr val="CC3300"/>
            </a:solidFill>
            <a:round/>
            <a:headEnd/>
            <a:tailEnd/>
          </a:ln>
          <a:effectLst/>
        </p:spPr>
        <p:txBody>
          <a:bodyPr/>
          <a:lstStyle/>
          <a:p>
            <a:endParaRPr lang="en-US"/>
          </a:p>
        </p:txBody>
      </p:sp>
      <p:sp>
        <p:nvSpPr>
          <p:cNvPr id="37930" name="Line 42"/>
          <p:cNvSpPr>
            <a:spLocks noChangeShapeType="1"/>
          </p:cNvSpPr>
          <p:nvPr/>
        </p:nvSpPr>
        <p:spPr bwMode="auto">
          <a:xfrm>
            <a:off x="3048000" y="5943600"/>
            <a:ext cx="381000" cy="0"/>
          </a:xfrm>
          <a:prstGeom prst="line">
            <a:avLst/>
          </a:prstGeom>
          <a:noFill/>
          <a:ln w="28575">
            <a:solidFill>
              <a:srgbClr val="CC3300"/>
            </a:solidFill>
            <a:prstDash val="sysDot"/>
            <a:round/>
            <a:headEnd/>
            <a:tailEnd/>
          </a:ln>
          <a:effectLst/>
        </p:spPr>
        <p:txBody>
          <a:bodyPr/>
          <a:lstStyle/>
          <a:p>
            <a:endParaRPr lang="en-US"/>
          </a:p>
        </p:txBody>
      </p:sp>
      <p:sp>
        <p:nvSpPr>
          <p:cNvPr id="37931" name="Line 43"/>
          <p:cNvSpPr>
            <a:spLocks noChangeShapeType="1"/>
          </p:cNvSpPr>
          <p:nvPr/>
        </p:nvSpPr>
        <p:spPr bwMode="auto">
          <a:xfrm>
            <a:off x="3429000" y="5943600"/>
            <a:ext cx="762000" cy="0"/>
          </a:xfrm>
          <a:prstGeom prst="line">
            <a:avLst/>
          </a:prstGeom>
          <a:noFill/>
          <a:ln w="9525">
            <a:solidFill>
              <a:schemeClr val="tx1"/>
            </a:solidFill>
            <a:round/>
            <a:headEnd/>
            <a:tailEnd/>
          </a:ln>
          <a:effectLst/>
        </p:spPr>
        <p:txBody>
          <a:bodyPr/>
          <a:lstStyle/>
          <a:p>
            <a:endParaRPr lang="en-US"/>
          </a:p>
        </p:txBody>
      </p:sp>
      <p:sp>
        <p:nvSpPr>
          <p:cNvPr id="37932" name="Line 44"/>
          <p:cNvSpPr>
            <a:spLocks noChangeShapeType="1"/>
          </p:cNvSpPr>
          <p:nvPr/>
        </p:nvSpPr>
        <p:spPr bwMode="auto">
          <a:xfrm>
            <a:off x="914400" y="5638800"/>
            <a:ext cx="838200" cy="0"/>
          </a:xfrm>
          <a:prstGeom prst="line">
            <a:avLst/>
          </a:prstGeom>
          <a:noFill/>
          <a:ln w="9525">
            <a:solidFill>
              <a:schemeClr val="tx1"/>
            </a:solidFill>
            <a:round/>
            <a:headEnd/>
            <a:tailEnd/>
          </a:ln>
          <a:effectLst/>
        </p:spPr>
        <p:txBody>
          <a:bodyPr/>
          <a:lstStyle/>
          <a:p>
            <a:endParaRPr lang="en-US"/>
          </a:p>
        </p:txBody>
      </p:sp>
      <p:sp>
        <p:nvSpPr>
          <p:cNvPr id="37933" name="Line 45"/>
          <p:cNvSpPr>
            <a:spLocks noChangeShapeType="1"/>
          </p:cNvSpPr>
          <p:nvPr/>
        </p:nvSpPr>
        <p:spPr bwMode="auto">
          <a:xfrm>
            <a:off x="3429000" y="5562600"/>
            <a:ext cx="762000" cy="0"/>
          </a:xfrm>
          <a:prstGeom prst="line">
            <a:avLst/>
          </a:prstGeom>
          <a:noFill/>
          <a:ln w="9525">
            <a:solidFill>
              <a:schemeClr val="tx1"/>
            </a:solidFill>
            <a:round/>
            <a:headEnd/>
            <a:tailEnd/>
          </a:ln>
          <a:effectLst/>
        </p:spPr>
        <p:txBody>
          <a:bodyPr/>
          <a:lstStyle/>
          <a:p>
            <a:endParaRPr lang="en-US"/>
          </a:p>
        </p:txBody>
      </p:sp>
      <p:sp>
        <p:nvSpPr>
          <p:cNvPr id="37934" name="Line 46"/>
          <p:cNvSpPr>
            <a:spLocks noChangeShapeType="1"/>
          </p:cNvSpPr>
          <p:nvPr/>
        </p:nvSpPr>
        <p:spPr bwMode="auto">
          <a:xfrm>
            <a:off x="1752600" y="5638800"/>
            <a:ext cx="1295400" cy="0"/>
          </a:xfrm>
          <a:prstGeom prst="line">
            <a:avLst/>
          </a:prstGeom>
          <a:noFill/>
          <a:ln w="28575">
            <a:solidFill>
              <a:srgbClr val="CC3300"/>
            </a:solidFill>
            <a:prstDash val="sysDot"/>
            <a:round/>
            <a:headEnd/>
            <a:tailEnd type="triangle" w="med" len="med"/>
          </a:ln>
          <a:effectLst/>
        </p:spPr>
        <p:txBody>
          <a:bodyPr/>
          <a:lstStyle/>
          <a:p>
            <a:endParaRPr lang="en-US"/>
          </a:p>
        </p:txBody>
      </p:sp>
      <p:sp>
        <p:nvSpPr>
          <p:cNvPr id="37935" name="Text Box 47"/>
          <p:cNvSpPr txBox="1">
            <a:spLocks noChangeArrowheads="1"/>
          </p:cNvSpPr>
          <p:nvPr/>
        </p:nvSpPr>
        <p:spPr bwMode="auto">
          <a:xfrm>
            <a:off x="838200" y="254000"/>
            <a:ext cx="3011488" cy="579438"/>
          </a:xfrm>
          <a:prstGeom prst="rect">
            <a:avLst/>
          </a:prstGeom>
          <a:noFill/>
          <a:ln w="9525">
            <a:noFill/>
            <a:miter lim="800000"/>
            <a:headEnd/>
            <a:tailEnd/>
          </a:ln>
          <a:effectLst/>
        </p:spPr>
        <p:txBody>
          <a:bodyPr wrap="none">
            <a:spAutoFit/>
          </a:bodyPr>
          <a:lstStyle/>
          <a:p>
            <a:pPr algn="ctr"/>
            <a:r>
              <a:rPr lang="en-US"/>
              <a:t>Complex gap repair </a:t>
            </a:r>
          </a:p>
          <a:p>
            <a:pPr algn="ctr"/>
            <a:r>
              <a:rPr lang="en-US" sz="1400"/>
              <a:t>(LB homologies found near RB end)</a:t>
            </a:r>
          </a:p>
        </p:txBody>
      </p:sp>
      <p:sp>
        <p:nvSpPr>
          <p:cNvPr id="37936" name="Text Box 48"/>
          <p:cNvSpPr txBox="1">
            <a:spLocks noChangeArrowheads="1"/>
          </p:cNvSpPr>
          <p:nvPr/>
        </p:nvSpPr>
        <p:spPr bwMode="auto">
          <a:xfrm>
            <a:off x="5638800" y="228600"/>
            <a:ext cx="2000250" cy="366713"/>
          </a:xfrm>
          <a:prstGeom prst="rect">
            <a:avLst/>
          </a:prstGeom>
          <a:noFill/>
          <a:ln w="9525">
            <a:noFill/>
            <a:miter lim="800000"/>
            <a:headEnd/>
            <a:tailEnd/>
          </a:ln>
          <a:effectLst/>
        </p:spPr>
        <p:txBody>
          <a:bodyPr wrap="none">
            <a:spAutoFit/>
          </a:bodyPr>
          <a:lstStyle/>
          <a:p>
            <a:r>
              <a:rPr lang="en-US"/>
              <a:t>Target duplication</a:t>
            </a:r>
          </a:p>
        </p:txBody>
      </p:sp>
      <p:grpSp>
        <p:nvGrpSpPr>
          <p:cNvPr id="37957" name="Group 69"/>
          <p:cNvGrpSpPr>
            <a:grpSpLocks/>
          </p:cNvGrpSpPr>
          <p:nvPr/>
        </p:nvGrpSpPr>
        <p:grpSpPr bwMode="auto">
          <a:xfrm>
            <a:off x="5486400" y="996950"/>
            <a:ext cx="2438400" cy="1136650"/>
            <a:chOff x="3216" y="484"/>
            <a:chExt cx="1824" cy="1196"/>
          </a:xfrm>
        </p:grpSpPr>
        <p:grpSp>
          <p:nvGrpSpPr>
            <p:cNvPr id="37940" name="Group 52"/>
            <p:cNvGrpSpPr>
              <a:grpSpLocks/>
            </p:cNvGrpSpPr>
            <p:nvPr/>
          </p:nvGrpSpPr>
          <p:grpSpPr bwMode="auto">
            <a:xfrm>
              <a:off x="3216" y="484"/>
              <a:ext cx="1824" cy="896"/>
              <a:chOff x="3216" y="484"/>
              <a:chExt cx="1824" cy="896"/>
            </a:xfrm>
          </p:grpSpPr>
          <p:sp>
            <p:nvSpPr>
              <p:cNvPr id="37937" name="Line 49"/>
              <p:cNvSpPr>
                <a:spLocks noChangeShapeType="1"/>
              </p:cNvSpPr>
              <p:nvPr/>
            </p:nvSpPr>
            <p:spPr bwMode="auto">
              <a:xfrm>
                <a:off x="3216" y="1008"/>
                <a:ext cx="240" cy="0"/>
              </a:xfrm>
              <a:prstGeom prst="line">
                <a:avLst/>
              </a:prstGeom>
              <a:noFill/>
              <a:ln w="9525">
                <a:solidFill>
                  <a:schemeClr val="tx1"/>
                </a:solidFill>
                <a:round/>
                <a:headEnd/>
                <a:tailEnd/>
              </a:ln>
              <a:effectLst/>
            </p:spPr>
            <p:txBody>
              <a:bodyPr/>
              <a:lstStyle/>
              <a:p>
                <a:endParaRPr lang="en-US"/>
              </a:p>
            </p:txBody>
          </p:sp>
          <p:sp>
            <p:nvSpPr>
              <p:cNvPr id="37938" name="Arc 50"/>
              <p:cNvSpPr>
                <a:spLocks/>
              </p:cNvSpPr>
              <p:nvPr/>
            </p:nvSpPr>
            <p:spPr bwMode="auto">
              <a:xfrm rot="16200000" flipV="1">
                <a:off x="3685" y="262"/>
                <a:ext cx="896" cy="1340"/>
              </a:xfrm>
              <a:custGeom>
                <a:avLst/>
                <a:gdLst>
                  <a:gd name="G0" fmla="+- 0 0 0"/>
                  <a:gd name="G1" fmla="+- 19702 0 0"/>
                  <a:gd name="G2" fmla="+- 21600 0 0"/>
                  <a:gd name="T0" fmla="*/ 8854 w 21600"/>
                  <a:gd name="T1" fmla="*/ 0 h 39498"/>
                  <a:gd name="T2" fmla="*/ 8642 w 21600"/>
                  <a:gd name="T3" fmla="*/ 39498 h 39498"/>
                  <a:gd name="T4" fmla="*/ 0 w 21600"/>
                  <a:gd name="T5" fmla="*/ 19702 h 39498"/>
                </a:gdLst>
                <a:ahLst/>
                <a:cxnLst>
                  <a:cxn ang="0">
                    <a:pos x="T0" y="T1"/>
                  </a:cxn>
                  <a:cxn ang="0">
                    <a:pos x="T2" y="T3"/>
                  </a:cxn>
                  <a:cxn ang="0">
                    <a:pos x="T4" y="T5"/>
                  </a:cxn>
                </a:cxnLst>
                <a:rect l="0" t="0" r="r" b="b"/>
                <a:pathLst>
                  <a:path w="21600" h="39498" fill="none" extrusionOk="0">
                    <a:moveTo>
                      <a:pt x="8853" y="0"/>
                    </a:moveTo>
                    <a:cubicBezTo>
                      <a:pt x="16610" y="3485"/>
                      <a:pt x="21600" y="11198"/>
                      <a:pt x="21600" y="19702"/>
                    </a:cubicBezTo>
                    <a:cubicBezTo>
                      <a:pt x="21600" y="28289"/>
                      <a:pt x="16512" y="36061"/>
                      <a:pt x="8641" y="39497"/>
                    </a:cubicBezTo>
                  </a:path>
                  <a:path w="21600" h="39498" stroke="0" extrusionOk="0">
                    <a:moveTo>
                      <a:pt x="8853" y="0"/>
                    </a:moveTo>
                    <a:cubicBezTo>
                      <a:pt x="16610" y="3485"/>
                      <a:pt x="21600" y="11198"/>
                      <a:pt x="21600" y="19702"/>
                    </a:cubicBezTo>
                    <a:cubicBezTo>
                      <a:pt x="21600" y="28289"/>
                      <a:pt x="16512" y="36061"/>
                      <a:pt x="8641" y="39497"/>
                    </a:cubicBezTo>
                    <a:lnTo>
                      <a:pt x="0" y="19702"/>
                    </a:lnTo>
                    <a:close/>
                  </a:path>
                </a:pathLst>
              </a:custGeom>
              <a:noFill/>
              <a:ln w="9525">
                <a:solidFill>
                  <a:schemeClr val="tx1"/>
                </a:solidFill>
                <a:round/>
                <a:headEnd/>
                <a:tailEnd/>
              </a:ln>
              <a:effectLst/>
            </p:spPr>
            <p:txBody>
              <a:bodyPr wrap="none" anchor="ctr"/>
              <a:lstStyle/>
              <a:p>
                <a:endParaRPr lang="en-US"/>
              </a:p>
            </p:txBody>
          </p:sp>
          <p:sp>
            <p:nvSpPr>
              <p:cNvPr id="37939" name="Line 51"/>
              <p:cNvSpPr>
                <a:spLocks noChangeShapeType="1"/>
              </p:cNvSpPr>
              <p:nvPr/>
            </p:nvSpPr>
            <p:spPr bwMode="auto">
              <a:xfrm>
                <a:off x="4800" y="1008"/>
                <a:ext cx="240" cy="0"/>
              </a:xfrm>
              <a:prstGeom prst="line">
                <a:avLst/>
              </a:prstGeom>
              <a:noFill/>
              <a:ln w="9525">
                <a:solidFill>
                  <a:schemeClr val="tx1"/>
                </a:solidFill>
                <a:round/>
                <a:headEnd/>
                <a:tailEnd/>
              </a:ln>
              <a:effectLst/>
            </p:spPr>
            <p:txBody>
              <a:bodyPr/>
              <a:lstStyle/>
              <a:p>
                <a:endParaRPr lang="en-US"/>
              </a:p>
            </p:txBody>
          </p:sp>
        </p:grpSp>
        <p:grpSp>
          <p:nvGrpSpPr>
            <p:cNvPr id="37941" name="Group 53"/>
            <p:cNvGrpSpPr>
              <a:grpSpLocks/>
            </p:cNvGrpSpPr>
            <p:nvPr/>
          </p:nvGrpSpPr>
          <p:grpSpPr bwMode="auto">
            <a:xfrm flipV="1">
              <a:off x="3216" y="784"/>
              <a:ext cx="1824" cy="896"/>
              <a:chOff x="3216" y="484"/>
              <a:chExt cx="1824" cy="896"/>
            </a:xfrm>
          </p:grpSpPr>
          <p:sp>
            <p:nvSpPr>
              <p:cNvPr id="37942" name="Line 54"/>
              <p:cNvSpPr>
                <a:spLocks noChangeShapeType="1"/>
              </p:cNvSpPr>
              <p:nvPr/>
            </p:nvSpPr>
            <p:spPr bwMode="auto">
              <a:xfrm>
                <a:off x="3216" y="1008"/>
                <a:ext cx="240" cy="0"/>
              </a:xfrm>
              <a:prstGeom prst="line">
                <a:avLst/>
              </a:prstGeom>
              <a:noFill/>
              <a:ln w="9525">
                <a:solidFill>
                  <a:schemeClr val="tx1"/>
                </a:solidFill>
                <a:round/>
                <a:headEnd/>
                <a:tailEnd/>
              </a:ln>
              <a:effectLst/>
            </p:spPr>
            <p:txBody>
              <a:bodyPr/>
              <a:lstStyle/>
              <a:p>
                <a:endParaRPr lang="en-US"/>
              </a:p>
            </p:txBody>
          </p:sp>
          <p:sp>
            <p:nvSpPr>
              <p:cNvPr id="37943" name="Arc 55"/>
              <p:cNvSpPr>
                <a:spLocks/>
              </p:cNvSpPr>
              <p:nvPr/>
            </p:nvSpPr>
            <p:spPr bwMode="auto">
              <a:xfrm rot="16200000" flipV="1">
                <a:off x="3685" y="262"/>
                <a:ext cx="896" cy="1340"/>
              </a:xfrm>
              <a:custGeom>
                <a:avLst/>
                <a:gdLst>
                  <a:gd name="G0" fmla="+- 0 0 0"/>
                  <a:gd name="G1" fmla="+- 19702 0 0"/>
                  <a:gd name="G2" fmla="+- 21600 0 0"/>
                  <a:gd name="T0" fmla="*/ 8854 w 21600"/>
                  <a:gd name="T1" fmla="*/ 0 h 39498"/>
                  <a:gd name="T2" fmla="*/ 8642 w 21600"/>
                  <a:gd name="T3" fmla="*/ 39498 h 39498"/>
                  <a:gd name="T4" fmla="*/ 0 w 21600"/>
                  <a:gd name="T5" fmla="*/ 19702 h 39498"/>
                </a:gdLst>
                <a:ahLst/>
                <a:cxnLst>
                  <a:cxn ang="0">
                    <a:pos x="T0" y="T1"/>
                  </a:cxn>
                  <a:cxn ang="0">
                    <a:pos x="T2" y="T3"/>
                  </a:cxn>
                  <a:cxn ang="0">
                    <a:pos x="T4" y="T5"/>
                  </a:cxn>
                </a:cxnLst>
                <a:rect l="0" t="0" r="r" b="b"/>
                <a:pathLst>
                  <a:path w="21600" h="39498" fill="none" extrusionOk="0">
                    <a:moveTo>
                      <a:pt x="8853" y="0"/>
                    </a:moveTo>
                    <a:cubicBezTo>
                      <a:pt x="16610" y="3485"/>
                      <a:pt x="21600" y="11198"/>
                      <a:pt x="21600" y="19702"/>
                    </a:cubicBezTo>
                    <a:cubicBezTo>
                      <a:pt x="21600" y="28289"/>
                      <a:pt x="16512" y="36061"/>
                      <a:pt x="8641" y="39497"/>
                    </a:cubicBezTo>
                  </a:path>
                  <a:path w="21600" h="39498" stroke="0" extrusionOk="0">
                    <a:moveTo>
                      <a:pt x="8853" y="0"/>
                    </a:moveTo>
                    <a:cubicBezTo>
                      <a:pt x="16610" y="3485"/>
                      <a:pt x="21600" y="11198"/>
                      <a:pt x="21600" y="19702"/>
                    </a:cubicBezTo>
                    <a:cubicBezTo>
                      <a:pt x="21600" y="28289"/>
                      <a:pt x="16512" y="36061"/>
                      <a:pt x="8641" y="39497"/>
                    </a:cubicBezTo>
                    <a:lnTo>
                      <a:pt x="0" y="19702"/>
                    </a:lnTo>
                    <a:close/>
                  </a:path>
                </a:pathLst>
              </a:custGeom>
              <a:noFill/>
              <a:ln w="9525">
                <a:solidFill>
                  <a:schemeClr val="tx1"/>
                </a:solidFill>
                <a:round/>
                <a:headEnd/>
                <a:tailEnd/>
              </a:ln>
              <a:effectLst/>
            </p:spPr>
            <p:txBody>
              <a:bodyPr wrap="none" anchor="ctr"/>
              <a:lstStyle/>
              <a:p>
                <a:endParaRPr lang="en-US"/>
              </a:p>
            </p:txBody>
          </p:sp>
          <p:sp>
            <p:nvSpPr>
              <p:cNvPr id="37944" name="Line 56"/>
              <p:cNvSpPr>
                <a:spLocks noChangeShapeType="1"/>
              </p:cNvSpPr>
              <p:nvPr/>
            </p:nvSpPr>
            <p:spPr bwMode="auto">
              <a:xfrm>
                <a:off x="4800" y="1008"/>
                <a:ext cx="240" cy="0"/>
              </a:xfrm>
              <a:prstGeom prst="line">
                <a:avLst/>
              </a:prstGeom>
              <a:noFill/>
              <a:ln w="9525">
                <a:solidFill>
                  <a:schemeClr val="tx1"/>
                </a:solidFill>
                <a:round/>
                <a:headEnd/>
                <a:tailEnd/>
              </a:ln>
              <a:effectLst/>
            </p:spPr>
            <p:txBody>
              <a:bodyPr/>
              <a:lstStyle/>
              <a:p>
                <a:endParaRPr lang="en-US"/>
              </a:p>
            </p:txBody>
          </p:sp>
        </p:grpSp>
        <p:sp>
          <p:nvSpPr>
            <p:cNvPr id="37945" name="Freeform 57"/>
            <p:cNvSpPr>
              <a:spLocks/>
            </p:cNvSpPr>
            <p:nvPr/>
          </p:nvSpPr>
          <p:spPr bwMode="auto">
            <a:xfrm>
              <a:off x="3624" y="600"/>
              <a:ext cx="1064" cy="384"/>
            </a:xfrm>
            <a:custGeom>
              <a:avLst/>
              <a:gdLst/>
              <a:ahLst/>
              <a:cxnLst>
                <a:cxn ang="0">
                  <a:pos x="1064" y="384"/>
                </a:cxn>
                <a:cxn ang="0">
                  <a:pos x="992" y="272"/>
                </a:cxn>
                <a:cxn ang="0">
                  <a:pos x="944" y="232"/>
                </a:cxn>
                <a:cxn ang="0">
                  <a:pos x="928" y="208"/>
                </a:cxn>
                <a:cxn ang="0">
                  <a:pos x="904" y="192"/>
                </a:cxn>
                <a:cxn ang="0">
                  <a:pos x="768" y="112"/>
                </a:cxn>
                <a:cxn ang="0">
                  <a:pos x="488" y="0"/>
                </a:cxn>
                <a:cxn ang="0">
                  <a:pos x="256" y="40"/>
                </a:cxn>
                <a:cxn ang="0">
                  <a:pos x="200" y="80"/>
                </a:cxn>
                <a:cxn ang="0">
                  <a:pos x="152" y="112"/>
                </a:cxn>
                <a:cxn ang="0">
                  <a:pos x="136" y="136"/>
                </a:cxn>
                <a:cxn ang="0">
                  <a:pos x="112" y="144"/>
                </a:cxn>
                <a:cxn ang="0">
                  <a:pos x="104" y="168"/>
                </a:cxn>
                <a:cxn ang="0">
                  <a:pos x="32" y="288"/>
                </a:cxn>
                <a:cxn ang="0">
                  <a:pos x="16" y="312"/>
                </a:cxn>
                <a:cxn ang="0">
                  <a:pos x="0" y="360"/>
                </a:cxn>
              </a:cxnLst>
              <a:rect l="0" t="0" r="r" b="b"/>
              <a:pathLst>
                <a:path w="1064" h="384">
                  <a:moveTo>
                    <a:pt x="1064" y="384"/>
                  </a:moveTo>
                  <a:cubicBezTo>
                    <a:pt x="1048" y="337"/>
                    <a:pt x="1035" y="300"/>
                    <a:pt x="992" y="272"/>
                  </a:cubicBezTo>
                  <a:cubicBezTo>
                    <a:pt x="953" y="214"/>
                    <a:pt x="1005" y="283"/>
                    <a:pt x="944" y="232"/>
                  </a:cubicBezTo>
                  <a:cubicBezTo>
                    <a:pt x="937" y="226"/>
                    <a:pt x="935" y="215"/>
                    <a:pt x="928" y="208"/>
                  </a:cubicBezTo>
                  <a:cubicBezTo>
                    <a:pt x="921" y="201"/>
                    <a:pt x="911" y="198"/>
                    <a:pt x="904" y="192"/>
                  </a:cubicBezTo>
                  <a:cubicBezTo>
                    <a:pt x="854" y="148"/>
                    <a:pt x="835" y="125"/>
                    <a:pt x="768" y="112"/>
                  </a:cubicBezTo>
                  <a:cubicBezTo>
                    <a:pt x="682" y="55"/>
                    <a:pt x="583" y="38"/>
                    <a:pt x="488" y="0"/>
                  </a:cubicBezTo>
                  <a:cubicBezTo>
                    <a:pt x="428" y="4"/>
                    <a:pt x="314" y="1"/>
                    <a:pt x="256" y="40"/>
                  </a:cubicBezTo>
                  <a:cubicBezTo>
                    <a:pt x="178" y="92"/>
                    <a:pt x="299" y="11"/>
                    <a:pt x="200" y="80"/>
                  </a:cubicBezTo>
                  <a:cubicBezTo>
                    <a:pt x="184" y="91"/>
                    <a:pt x="152" y="112"/>
                    <a:pt x="152" y="112"/>
                  </a:cubicBezTo>
                  <a:cubicBezTo>
                    <a:pt x="147" y="120"/>
                    <a:pt x="144" y="130"/>
                    <a:pt x="136" y="136"/>
                  </a:cubicBezTo>
                  <a:cubicBezTo>
                    <a:pt x="129" y="141"/>
                    <a:pt x="118" y="138"/>
                    <a:pt x="112" y="144"/>
                  </a:cubicBezTo>
                  <a:cubicBezTo>
                    <a:pt x="106" y="150"/>
                    <a:pt x="108" y="161"/>
                    <a:pt x="104" y="168"/>
                  </a:cubicBezTo>
                  <a:cubicBezTo>
                    <a:pt x="82" y="207"/>
                    <a:pt x="57" y="251"/>
                    <a:pt x="32" y="288"/>
                  </a:cubicBezTo>
                  <a:cubicBezTo>
                    <a:pt x="27" y="296"/>
                    <a:pt x="21" y="304"/>
                    <a:pt x="16" y="312"/>
                  </a:cubicBezTo>
                  <a:cubicBezTo>
                    <a:pt x="7" y="326"/>
                    <a:pt x="0" y="360"/>
                    <a:pt x="0" y="360"/>
                  </a:cubicBezTo>
                </a:path>
              </a:pathLst>
            </a:custGeom>
            <a:noFill/>
            <a:ln w="19050" cap="flat" cmpd="sng">
              <a:solidFill>
                <a:schemeClr val="tx1"/>
              </a:solidFill>
              <a:prstDash val="sysDot"/>
              <a:round/>
              <a:headEnd/>
              <a:tailEnd type="arrow" w="lg" len="med"/>
            </a:ln>
            <a:effectLst/>
          </p:spPr>
          <p:txBody>
            <a:bodyPr/>
            <a:lstStyle/>
            <a:p>
              <a:endParaRPr lang="en-US"/>
            </a:p>
          </p:txBody>
        </p:sp>
        <p:sp>
          <p:nvSpPr>
            <p:cNvPr id="37946" name="Freeform 58"/>
            <p:cNvSpPr>
              <a:spLocks/>
            </p:cNvSpPr>
            <p:nvPr/>
          </p:nvSpPr>
          <p:spPr bwMode="auto">
            <a:xfrm>
              <a:off x="3648" y="1200"/>
              <a:ext cx="1056" cy="306"/>
            </a:xfrm>
            <a:custGeom>
              <a:avLst/>
              <a:gdLst/>
              <a:ahLst/>
              <a:cxnLst>
                <a:cxn ang="0">
                  <a:pos x="0" y="26"/>
                </a:cxn>
                <a:cxn ang="0">
                  <a:pos x="88" y="178"/>
                </a:cxn>
                <a:cxn ang="0">
                  <a:pos x="400" y="290"/>
                </a:cxn>
                <a:cxn ang="0">
                  <a:pos x="664" y="258"/>
                </a:cxn>
                <a:cxn ang="0">
                  <a:pos x="736" y="218"/>
                </a:cxn>
                <a:cxn ang="0">
                  <a:pos x="784" y="186"/>
                </a:cxn>
                <a:cxn ang="0">
                  <a:pos x="856" y="90"/>
                </a:cxn>
                <a:cxn ang="0">
                  <a:pos x="912" y="26"/>
                </a:cxn>
                <a:cxn ang="0">
                  <a:pos x="936" y="2"/>
                </a:cxn>
              </a:cxnLst>
              <a:rect l="0" t="0" r="r" b="b"/>
              <a:pathLst>
                <a:path w="936" h="292">
                  <a:moveTo>
                    <a:pt x="0" y="26"/>
                  </a:moveTo>
                  <a:cubicBezTo>
                    <a:pt x="26" y="65"/>
                    <a:pt x="53" y="155"/>
                    <a:pt x="88" y="178"/>
                  </a:cubicBezTo>
                  <a:cubicBezTo>
                    <a:pt x="187" y="244"/>
                    <a:pt x="281" y="277"/>
                    <a:pt x="400" y="290"/>
                  </a:cubicBezTo>
                  <a:cubicBezTo>
                    <a:pt x="533" y="284"/>
                    <a:pt x="563" y="292"/>
                    <a:pt x="664" y="258"/>
                  </a:cubicBezTo>
                  <a:cubicBezTo>
                    <a:pt x="706" y="244"/>
                    <a:pt x="681" y="255"/>
                    <a:pt x="736" y="218"/>
                  </a:cubicBezTo>
                  <a:cubicBezTo>
                    <a:pt x="752" y="207"/>
                    <a:pt x="784" y="186"/>
                    <a:pt x="784" y="186"/>
                  </a:cubicBezTo>
                  <a:cubicBezTo>
                    <a:pt x="804" y="147"/>
                    <a:pt x="820" y="114"/>
                    <a:pt x="856" y="90"/>
                  </a:cubicBezTo>
                  <a:cubicBezTo>
                    <a:pt x="893" y="34"/>
                    <a:pt x="872" y="53"/>
                    <a:pt x="912" y="26"/>
                  </a:cubicBezTo>
                  <a:cubicBezTo>
                    <a:pt x="929" y="0"/>
                    <a:pt x="918" y="2"/>
                    <a:pt x="936" y="2"/>
                  </a:cubicBezTo>
                </a:path>
              </a:pathLst>
            </a:custGeom>
            <a:noFill/>
            <a:ln w="19050" cap="flat" cmpd="sng">
              <a:solidFill>
                <a:schemeClr val="tx1"/>
              </a:solidFill>
              <a:prstDash val="sysDot"/>
              <a:round/>
              <a:headEnd/>
              <a:tailEnd type="arrow" w="lg" len="lg"/>
            </a:ln>
            <a:effectLst/>
          </p:spPr>
          <p:txBody>
            <a:bodyPr/>
            <a:lstStyle/>
            <a:p>
              <a:endParaRPr lang="en-US"/>
            </a:p>
          </p:txBody>
        </p:sp>
      </p:grpSp>
      <p:grpSp>
        <p:nvGrpSpPr>
          <p:cNvPr id="37947" name="Group 59"/>
          <p:cNvGrpSpPr>
            <a:grpSpLocks/>
          </p:cNvGrpSpPr>
          <p:nvPr/>
        </p:nvGrpSpPr>
        <p:grpSpPr bwMode="auto">
          <a:xfrm>
            <a:off x="5638800" y="2743200"/>
            <a:ext cx="2286000" cy="566738"/>
            <a:chOff x="3216" y="484"/>
            <a:chExt cx="1824" cy="896"/>
          </a:xfrm>
        </p:grpSpPr>
        <p:sp>
          <p:nvSpPr>
            <p:cNvPr id="37948" name="Line 60"/>
            <p:cNvSpPr>
              <a:spLocks noChangeShapeType="1"/>
            </p:cNvSpPr>
            <p:nvPr/>
          </p:nvSpPr>
          <p:spPr bwMode="auto">
            <a:xfrm>
              <a:off x="3216" y="1008"/>
              <a:ext cx="240" cy="0"/>
            </a:xfrm>
            <a:prstGeom prst="line">
              <a:avLst/>
            </a:prstGeom>
            <a:noFill/>
            <a:ln w="9525">
              <a:solidFill>
                <a:schemeClr val="tx1"/>
              </a:solidFill>
              <a:round/>
              <a:headEnd/>
              <a:tailEnd/>
            </a:ln>
            <a:effectLst/>
          </p:spPr>
          <p:txBody>
            <a:bodyPr/>
            <a:lstStyle/>
            <a:p>
              <a:endParaRPr lang="en-US"/>
            </a:p>
          </p:txBody>
        </p:sp>
        <p:sp>
          <p:nvSpPr>
            <p:cNvPr id="37949" name="Arc 61"/>
            <p:cNvSpPr>
              <a:spLocks/>
            </p:cNvSpPr>
            <p:nvPr/>
          </p:nvSpPr>
          <p:spPr bwMode="auto">
            <a:xfrm rot="16200000" flipV="1">
              <a:off x="3685" y="262"/>
              <a:ext cx="896" cy="1340"/>
            </a:xfrm>
            <a:custGeom>
              <a:avLst/>
              <a:gdLst>
                <a:gd name="G0" fmla="+- 0 0 0"/>
                <a:gd name="G1" fmla="+- 19702 0 0"/>
                <a:gd name="G2" fmla="+- 21600 0 0"/>
                <a:gd name="T0" fmla="*/ 8854 w 21600"/>
                <a:gd name="T1" fmla="*/ 0 h 39498"/>
                <a:gd name="T2" fmla="*/ 8642 w 21600"/>
                <a:gd name="T3" fmla="*/ 39498 h 39498"/>
                <a:gd name="T4" fmla="*/ 0 w 21600"/>
                <a:gd name="T5" fmla="*/ 19702 h 39498"/>
              </a:gdLst>
              <a:ahLst/>
              <a:cxnLst>
                <a:cxn ang="0">
                  <a:pos x="T0" y="T1"/>
                </a:cxn>
                <a:cxn ang="0">
                  <a:pos x="T2" y="T3"/>
                </a:cxn>
                <a:cxn ang="0">
                  <a:pos x="T4" y="T5"/>
                </a:cxn>
              </a:cxnLst>
              <a:rect l="0" t="0" r="r" b="b"/>
              <a:pathLst>
                <a:path w="21600" h="39498" fill="none" extrusionOk="0">
                  <a:moveTo>
                    <a:pt x="8853" y="0"/>
                  </a:moveTo>
                  <a:cubicBezTo>
                    <a:pt x="16610" y="3485"/>
                    <a:pt x="21600" y="11198"/>
                    <a:pt x="21600" y="19702"/>
                  </a:cubicBezTo>
                  <a:cubicBezTo>
                    <a:pt x="21600" y="28289"/>
                    <a:pt x="16512" y="36061"/>
                    <a:pt x="8641" y="39497"/>
                  </a:cubicBezTo>
                </a:path>
                <a:path w="21600" h="39498" stroke="0" extrusionOk="0">
                  <a:moveTo>
                    <a:pt x="8853" y="0"/>
                  </a:moveTo>
                  <a:cubicBezTo>
                    <a:pt x="16610" y="3485"/>
                    <a:pt x="21600" y="11198"/>
                    <a:pt x="21600" y="19702"/>
                  </a:cubicBezTo>
                  <a:cubicBezTo>
                    <a:pt x="21600" y="28289"/>
                    <a:pt x="16512" y="36061"/>
                    <a:pt x="8641" y="39497"/>
                  </a:cubicBezTo>
                  <a:lnTo>
                    <a:pt x="0" y="19702"/>
                  </a:lnTo>
                  <a:close/>
                </a:path>
              </a:pathLst>
            </a:custGeom>
            <a:noFill/>
            <a:ln w="9525">
              <a:solidFill>
                <a:schemeClr val="tx1"/>
              </a:solidFill>
              <a:round/>
              <a:headEnd/>
              <a:tailEnd/>
            </a:ln>
            <a:effectLst/>
          </p:spPr>
          <p:txBody>
            <a:bodyPr wrap="none" anchor="ctr"/>
            <a:lstStyle/>
            <a:p>
              <a:endParaRPr lang="en-US"/>
            </a:p>
          </p:txBody>
        </p:sp>
        <p:sp>
          <p:nvSpPr>
            <p:cNvPr id="37950" name="Line 62"/>
            <p:cNvSpPr>
              <a:spLocks noChangeShapeType="1"/>
            </p:cNvSpPr>
            <p:nvPr/>
          </p:nvSpPr>
          <p:spPr bwMode="auto">
            <a:xfrm>
              <a:off x="4800" y="1008"/>
              <a:ext cx="240" cy="0"/>
            </a:xfrm>
            <a:prstGeom prst="line">
              <a:avLst/>
            </a:prstGeom>
            <a:noFill/>
            <a:ln w="9525">
              <a:solidFill>
                <a:schemeClr val="tx1"/>
              </a:solidFill>
              <a:round/>
              <a:headEnd/>
              <a:tailEnd/>
            </a:ln>
            <a:effectLst/>
          </p:spPr>
          <p:txBody>
            <a:bodyPr/>
            <a:lstStyle/>
            <a:p>
              <a:endParaRPr lang="en-US"/>
            </a:p>
          </p:txBody>
        </p:sp>
      </p:grpSp>
      <p:sp>
        <p:nvSpPr>
          <p:cNvPr id="37952" name="Line 64"/>
          <p:cNvSpPr>
            <a:spLocks noChangeShapeType="1"/>
          </p:cNvSpPr>
          <p:nvPr/>
        </p:nvSpPr>
        <p:spPr bwMode="auto">
          <a:xfrm flipV="1">
            <a:off x="5638800" y="3167063"/>
            <a:ext cx="300038" cy="0"/>
          </a:xfrm>
          <a:prstGeom prst="line">
            <a:avLst/>
          </a:prstGeom>
          <a:noFill/>
          <a:ln w="9525">
            <a:solidFill>
              <a:schemeClr val="tx1"/>
            </a:solidFill>
            <a:round/>
            <a:headEnd/>
            <a:tailEnd/>
          </a:ln>
          <a:effectLst/>
        </p:spPr>
        <p:txBody>
          <a:bodyPr/>
          <a:lstStyle/>
          <a:p>
            <a:endParaRPr lang="en-US"/>
          </a:p>
        </p:txBody>
      </p:sp>
      <p:sp>
        <p:nvSpPr>
          <p:cNvPr id="37953" name="Arc 65"/>
          <p:cNvSpPr>
            <a:spLocks/>
          </p:cNvSpPr>
          <p:nvPr/>
        </p:nvSpPr>
        <p:spPr bwMode="auto">
          <a:xfrm rot="5400000">
            <a:off x="6442075" y="2446338"/>
            <a:ext cx="566737" cy="1544638"/>
          </a:xfrm>
          <a:custGeom>
            <a:avLst/>
            <a:gdLst>
              <a:gd name="G0" fmla="+- 0 0 0"/>
              <a:gd name="G1" fmla="+- 16554 0 0"/>
              <a:gd name="G2" fmla="+- 21600 0 0"/>
              <a:gd name="T0" fmla="*/ 13875 w 21600"/>
              <a:gd name="T1" fmla="*/ 0 h 36350"/>
              <a:gd name="T2" fmla="*/ 8642 w 21600"/>
              <a:gd name="T3" fmla="*/ 36350 h 36350"/>
              <a:gd name="T4" fmla="*/ 0 w 21600"/>
              <a:gd name="T5" fmla="*/ 16554 h 36350"/>
            </a:gdLst>
            <a:ahLst/>
            <a:cxnLst>
              <a:cxn ang="0">
                <a:pos x="T0" y="T1"/>
              </a:cxn>
              <a:cxn ang="0">
                <a:pos x="T2" y="T3"/>
              </a:cxn>
              <a:cxn ang="0">
                <a:pos x="T4" y="T5"/>
              </a:cxn>
            </a:cxnLst>
            <a:rect l="0" t="0" r="r" b="b"/>
            <a:pathLst>
              <a:path w="21600" h="36350" fill="none" extrusionOk="0">
                <a:moveTo>
                  <a:pt x="13875" y="-1"/>
                </a:moveTo>
                <a:cubicBezTo>
                  <a:pt x="18771" y="4103"/>
                  <a:pt x="21600" y="10165"/>
                  <a:pt x="21600" y="16554"/>
                </a:cubicBezTo>
                <a:cubicBezTo>
                  <a:pt x="21600" y="25141"/>
                  <a:pt x="16512" y="32913"/>
                  <a:pt x="8641" y="36349"/>
                </a:cubicBezTo>
              </a:path>
              <a:path w="21600" h="36350" stroke="0" extrusionOk="0">
                <a:moveTo>
                  <a:pt x="13875" y="-1"/>
                </a:moveTo>
                <a:cubicBezTo>
                  <a:pt x="18771" y="4103"/>
                  <a:pt x="21600" y="10165"/>
                  <a:pt x="21600" y="16554"/>
                </a:cubicBezTo>
                <a:cubicBezTo>
                  <a:pt x="21600" y="25141"/>
                  <a:pt x="16512" y="32913"/>
                  <a:pt x="8641" y="36349"/>
                </a:cubicBezTo>
                <a:lnTo>
                  <a:pt x="0" y="16554"/>
                </a:lnTo>
                <a:close/>
              </a:path>
            </a:pathLst>
          </a:custGeom>
          <a:noFill/>
          <a:ln w="9525">
            <a:solidFill>
              <a:schemeClr val="tx1"/>
            </a:solidFill>
            <a:round/>
            <a:headEnd/>
            <a:tailEnd/>
          </a:ln>
          <a:effectLst/>
        </p:spPr>
        <p:txBody>
          <a:bodyPr wrap="none" anchor="ctr"/>
          <a:lstStyle/>
          <a:p>
            <a:endParaRPr lang="en-US"/>
          </a:p>
        </p:txBody>
      </p:sp>
      <p:sp>
        <p:nvSpPr>
          <p:cNvPr id="37954" name="Line 66"/>
          <p:cNvSpPr>
            <a:spLocks noChangeShapeType="1"/>
          </p:cNvSpPr>
          <p:nvPr/>
        </p:nvSpPr>
        <p:spPr bwMode="auto">
          <a:xfrm flipV="1">
            <a:off x="7624763" y="3167063"/>
            <a:ext cx="300037" cy="0"/>
          </a:xfrm>
          <a:prstGeom prst="line">
            <a:avLst/>
          </a:prstGeom>
          <a:noFill/>
          <a:ln w="9525">
            <a:solidFill>
              <a:schemeClr val="tx1"/>
            </a:solidFill>
            <a:round/>
            <a:headEnd/>
            <a:tailEnd/>
          </a:ln>
          <a:effectLst/>
        </p:spPr>
        <p:txBody>
          <a:bodyPr/>
          <a:lstStyle/>
          <a:p>
            <a:endParaRPr lang="en-US"/>
          </a:p>
        </p:txBody>
      </p:sp>
      <p:sp>
        <p:nvSpPr>
          <p:cNvPr id="37959" name="Freeform 71"/>
          <p:cNvSpPr>
            <a:spLocks/>
          </p:cNvSpPr>
          <p:nvPr/>
        </p:nvSpPr>
        <p:spPr bwMode="auto">
          <a:xfrm>
            <a:off x="6400800" y="2895600"/>
            <a:ext cx="1092200" cy="406400"/>
          </a:xfrm>
          <a:custGeom>
            <a:avLst/>
            <a:gdLst/>
            <a:ahLst/>
            <a:cxnLst>
              <a:cxn ang="0">
                <a:pos x="800" y="216"/>
              </a:cxn>
              <a:cxn ang="0">
                <a:pos x="744" y="144"/>
              </a:cxn>
              <a:cxn ang="0">
                <a:pos x="672" y="88"/>
              </a:cxn>
              <a:cxn ang="0">
                <a:pos x="424" y="8"/>
              </a:cxn>
              <a:cxn ang="0">
                <a:pos x="40" y="16"/>
              </a:cxn>
              <a:cxn ang="0">
                <a:pos x="0" y="0"/>
              </a:cxn>
            </a:cxnLst>
            <a:rect l="0" t="0" r="r" b="b"/>
            <a:pathLst>
              <a:path w="800" h="216">
                <a:moveTo>
                  <a:pt x="800" y="216"/>
                </a:moveTo>
                <a:cubicBezTo>
                  <a:pt x="789" y="182"/>
                  <a:pt x="773" y="164"/>
                  <a:pt x="744" y="144"/>
                </a:cubicBezTo>
                <a:cubicBezTo>
                  <a:pt x="722" y="112"/>
                  <a:pt x="704" y="108"/>
                  <a:pt x="672" y="88"/>
                </a:cubicBezTo>
                <a:cubicBezTo>
                  <a:pt x="579" y="30"/>
                  <a:pt x="537" y="21"/>
                  <a:pt x="424" y="8"/>
                </a:cubicBezTo>
                <a:cubicBezTo>
                  <a:pt x="299" y="13"/>
                  <a:pt x="166" y="30"/>
                  <a:pt x="40" y="16"/>
                </a:cubicBezTo>
                <a:cubicBezTo>
                  <a:pt x="10" y="6"/>
                  <a:pt x="24" y="12"/>
                  <a:pt x="0" y="0"/>
                </a:cubicBezTo>
              </a:path>
            </a:pathLst>
          </a:custGeom>
          <a:noFill/>
          <a:ln w="38100" cmpd="sng">
            <a:solidFill>
              <a:srgbClr val="CC3300"/>
            </a:solidFill>
            <a:round/>
            <a:headEnd/>
            <a:tailEnd/>
          </a:ln>
          <a:effectLst/>
        </p:spPr>
        <p:txBody>
          <a:bodyPr/>
          <a:lstStyle/>
          <a:p>
            <a:endParaRPr lang="en-US"/>
          </a:p>
        </p:txBody>
      </p:sp>
      <p:sp>
        <p:nvSpPr>
          <p:cNvPr id="37960" name="Oval 72"/>
          <p:cNvSpPr>
            <a:spLocks noChangeArrowheads="1"/>
          </p:cNvSpPr>
          <p:nvPr/>
        </p:nvSpPr>
        <p:spPr bwMode="auto">
          <a:xfrm>
            <a:off x="6400800" y="28956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7962" name="Freeform 74"/>
          <p:cNvSpPr>
            <a:spLocks/>
          </p:cNvSpPr>
          <p:nvPr/>
        </p:nvSpPr>
        <p:spPr bwMode="auto">
          <a:xfrm>
            <a:off x="6388100" y="2832100"/>
            <a:ext cx="1130300" cy="241300"/>
          </a:xfrm>
          <a:custGeom>
            <a:avLst/>
            <a:gdLst/>
            <a:ahLst/>
            <a:cxnLst>
              <a:cxn ang="0">
                <a:pos x="0" y="40"/>
              </a:cxn>
              <a:cxn ang="0">
                <a:pos x="184" y="0"/>
              </a:cxn>
              <a:cxn ang="0">
                <a:pos x="432" y="8"/>
              </a:cxn>
              <a:cxn ang="0">
                <a:pos x="536" y="56"/>
              </a:cxn>
              <a:cxn ang="0">
                <a:pos x="712" y="152"/>
              </a:cxn>
            </a:cxnLst>
            <a:rect l="0" t="0" r="r" b="b"/>
            <a:pathLst>
              <a:path w="712" h="152">
                <a:moveTo>
                  <a:pt x="0" y="40"/>
                </a:moveTo>
                <a:cubicBezTo>
                  <a:pt x="63" y="31"/>
                  <a:pt x="122" y="12"/>
                  <a:pt x="184" y="0"/>
                </a:cubicBezTo>
                <a:cubicBezTo>
                  <a:pt x="267" y="3"/>
                  <a:pt x="350" y="1"/>
                  <a:pt x="432" y="8"/>
                </a:cubicBezTo>
                <a:cubicBezTo>
                  <a:pt x="462" y="11"/>
                  <a:pt x="507" y="43"/>
                  <a:pt x="536" y="56"/>
                </a:cubicBezTo>
                <a:cubicBezTo>
                  <a:pt x="593" y="81"/>
                  <a:pt x="667" y="107"/>
                  <a:pt x="712" y="152"/>
                </a:cubicBezTo>
              </a:path>
            </a:pathLst>
          </a:custGeom>
          <a:noFill/>
          <a:ln w="19050" cap="flat" cmpd="sng">
            <a:solidFill>
              <a:schemeClr val="tx1"/>
            </a:solidFill>
            <a:prstDash val="sysDot"/>
            <a:round/>
            <a:headEnd type="stealth" w="lg" len="lg"/>
            <a:tailEnd/>
          </a:ln>
          <a:effectLst/>
        </p:spPr>
        <p:txBody>
          <a:bodyPr/>
          <a:lstStyle/>
          <a:p>
            <a:endParaRPr lang="en-US"/>
          </a:p>
        </p:txBody>
      </p:sp>
      <p:sp>
        <p:nvSpPr>
          <p:cNvPr id="37963" name="Freeform 75"/>
          <p:cNvSpPr>
            <a:spLocks/>
          </p:cNvSpPr>
          <p:nvPr/>
        </p:nvSpPr>
        <p:spPr bwMode="auto">
          <a:xfrm>
            <a:off x="6159500" y="3213100"/>
            <a:ext cx="1193800" cy="182563"/>
          </a:xfrm>
          <a:custGeom>
            <a:avLst/>
            <a:gdLst/>
            <a:ahLst/>
            <a:cxnLst>
              <a:cxn ang="0">
                <a:pos x="0" y="0"/>
              </a:cxn>
              <a:cxn ang="0">
                <a:pos x="224" y="80"/>
              </a:cxn>
              <a:cxn ang="0">
                <a:pos x="360" y="104"/>
              </a:cxn>
              <a:cxn ang="0">
                <a:pos x="616" y="88"/>
              </a:cxn>
              <a:cxn ang="0">
                <a:pos x="704" y="64"/>
              </a:cxn>
              <a:cxn ang="0">
                <a:pos x="752" y="40"/>
              </a:cxn>
            </a:cxnLst>
            <a:rect l="0" t="0" r="r" b="b"/>
            <a:pathLst>
              <a:path w="752" h="115">
                <a:moveTo>
                  <a:pt x="0" y="0"/>
                </a:moveTo>
                <a:cubicBezTo>
                  <a:pt x="76" y="25"/>
                  <a:pt x="148" y="55"/>
                  <a:pt x="224" y="80"/>
                </a:cubicBezTo>
                <a:cubicBezTo>
                  <a:pt x="267" y="94"/>
                  <a:pt x="315" y="97"/>
                  <a:pt x="360" y="104"/>
                </a:cubicBezTo>
                <a:cubicBezTo>
                  <a:pt x="701" y="92"/>
                  <a:pt x="496" y="115"/>
                  <a:pt x="616" y="88"/>
                </a:cubicBezTo>
                <a:cubicBezTo>
                  <a:pt x="684" y="73"/>
                  <a:pt x="629" y="89"/>
                  <a:pt x="704" y="64"/>
                </a:cubicBezTo>
                <a:cubicBezTo>
                  <a:pt x="721" y="58"/>
                  <a:pt x="752" y="40"/>
                  <a:pt x="752" y="40"/>
                </a:cubicBezTo>
              </a:path>
            </a:pathLst>
          </a:custGeom>
          <a:noFill/>
          <a:ln w="19050" cap="flat" cmpd="sng">
            <a:solidFill>
              <a:schemeClr val="tx1"/>
            </a:solidFill>
            <a:prstDash val="sysDot"/>
            <a:round/>
            <a:headEnd/>
            <a:tailEnd type="arrow" w="lg" len="lg"/>
          </a:ln>
          <a:effectLst/>
        </p:spPr>
        <p:txBody>
          <a:bodyPr/>
          <a:lstStyle/>
          <a:p>
            <a:endParaRPr lang="en-US"/>
          </a:p>
        </p:txBody>
      </p:sp>
      <p:sp>
        <p:nvSpPr>
          <p:cNvPr id="37964" name="Line 76"/>
          <p:cNvSpPr>
            <a:spLocks noChangeShapeType="1"/>
          </p:cNvSpPr>
          <p:nvPr/>
        </p:nvSpPr>
        <p:spPr bwMode="auto">
          <a:xfrm>
            <a:off x="5181600" y="4800600"/>
            <a:ext cx="914400" cy="0"/>
          </a:xfrm>
          <a:prstGeom prst="line">
            <a:avLst/>
          </a:prstGeom>
          <a:noFill/>
          <a:ln w="9525">
            <a:solidFill>
              <a:schemeClr val="tx1"/>
            </a:solidFill>
            <a:round/>
            <a:headEnd/>
            <a:tailEnd/>
          </a:ln>
          <a:effectLst/>
        </p:spPr>
        <p:txBody>
          <a:bodyPr/>
          <a:lstStyle/>
          <a:p>
            <a:endParaRPr lang="en-US"/>
          </a:p>
        </p:txBody>
      </p:sp>
      <p:sp>
        <p:nvSpPr>
          <p:cNvPr id="37965" name="Line 77"/>
          <p:cNvSpPr>
            <a:spLocks noChangeShapeType="1"/>
          </p:cNvSpPr>
          <p:nvPr/>
        </p:nvSpPr>
        <p:spPr bwMode="auto">
          <a:xfrm>
            <a:off x="6096000" y="4800600"/>
            <a:ext cx="1219200" cy="0"/>
          </a:xfrm>
          <a:prstGeom prst="line">
            <a:avLst/>
          </a:prstGeom>
          <a:noFill/>
          <a:ln w="28575">
            <a:solidFill>
              <a:srgbClr val="CC3300"/>
            </a:solidFill>
            <a:round/>
            <a:headEnd/>
            <a:tailEnd/>
          </a:ln>
          <a:effectLst/>
        </p:spPr>
        <p:txBody>
          <a:bodyPr/>
          <a:lstStyle/>
          <a:p>
            <a:endParaRPr lang="en-US"/>
          </a:p>
        </p:txBody>
      </p:sp>
      <p:sp>
        <p:nvSpPr>
          <p:cNvPr id="37966" name="Line 78"/>
          <p:cNvSpPr>
            <a:spLocks noChangeShapeType="1"/>
          </p:cNvSpPr>
          <p:nvPr/>
        </p:nvSpPr>
        <p:spPr bwMode="auto">
          <a:xfrm>
            <a:off x="7315200" y="4800600"/>
            <a:ext cx="1066800" cy="0"/>
          </a:xfrm>
          <a:prstGeom prst="line">
            <a:avLst/>
          </a:prstGeom>
          <a:noFill/>
          <a:ln w="19050">
            <a:solidFill>
              <a:schemeClr val="tx1"/>
            </a:solidFill>
            <a:prstDash val="sysDot"/>
            <a:round/>
            <a:headEnd/>
            <a:tailEnd/>
          </a:ln>
          <a:effectLst/>
        </p:spPr>
        <p:txBody>
          <a:bodyPr/>
          <a:lstStyle/>
          <a:p>
            <a:endParaRPr lang="en-US"/>
          </a:p>
        </p:txBody>
      </p:sp>
      <p:sp>
        <p:nvSpPr>
          <p:cNvPr id="37967" name="Line 79"/>
          <p:cNvSpPr>
            <a:spLocks noChangeShapeType="1"/>
          </p:cNvSpPr>
          <p:nvPr/>
        </p:nvSpPr>
        <p:spPr bwMode="auto">
          <a:xfrm>
            <a:off x="8382000" y="4800600"/>
            <a:ext cx="381000" cy="0"/>
          </a:xfrm>
          <a:prstGeom prst="line">
            <a:avLst/>
          </a:prstGeom>
          <a:noFill/>
          <a:ln w="9525">
            <a:solidFill>
              <a:schemeClr val="tx1"/>
            </a:solidFill>
            <a:round/>
            <a:headEnd/>
            <a:tailEnd/>
          </a:ln>
          <a:effectLst/>
        </p:spPr>
        <p:txBody>
          <a:bodyPr/>
          <a:lstStyle/>
          <a:p>
            <a:endParaRPr lang="en-US"/>
          </a:p>
        </p:txBody>
      </p:sp>
      <p:sp>
        <p:nvSpPr>
          <p:cNvPr id="37968" name="Line 80"/>
          <p:cNvSpPr>
            <a:spLocks noChangeShapeType="1"/>
          </p:cNvSpPr>
          <p:nvPr/>
        </p:nvSpPr>
        <p:spPr bwMode="auto">
          <a:xfrm>
            <a:off x="5181600" y="4572000"/>
            <a:ext cx="762000" cy="0"/>
          </a:xfrm>
          <a:prstGeom prst="line">
            <a:avLst/>
          </a:prstGeom>
          <a:noFill/>
          <a:ln w="9525">
            <a:solidFill>
              <a:schemeClr val="tx1"/>
            </a:solidFill>
            <a:round/>
            <a:headEnd/>
            <a:tailEnd/>
          </a:ln>
          <a:effectLst/>
        </p:spPr>
        <p:txBody>
          <a:bodyPr/>
          <a:lstStyle/>
          <a:p>
            <a:endParaRPr lang="en-US"/>
          </a:p>
        </p:txBody>
      </p:sp>
      <p:sp>
        <p:nvSpPr>
          <p:cNvPr id="37969" name="Line 81"/>
          <p:cNvSpPr>
            <a:spLocks noChangeShapeType="1"/>
          </p:cNvSpPr>
          <p:nvPr/>
        </p:nvSpPr>
        <p:spPr bwMode="auto">
          <a:xfrm>
            <a:off x="8382000" y="4495800"/>
            <a:ext cx="381000" cy="0"/>
          </a:xfrm>
          <a:prstGeom prst="line">
            <a:avLst/>
          </a:prstGeom>
          <a:noFill/>
          <a:ln w="9525">
            <a:solidFill>
              <a:schemeClr val="tx1"/>
            </a:solidFill>
            <a:round/>
            <a:headEnd/>
            <a:tailEnd/>
          </a:ln>
          <a:effectLst/>
        </p:spPr>
        <p:txBody>
          <a:bodyPr/>
          <a:lstStyle/>
          <a:p>
            <a:endParaRPr lang="en-US"/>
          </a:p>
        </p:txBody>
      </p:sp>
      <p:sp>
        <p:nvSpPr>
          <p:cNvPr id="37970" name="Line 82"/>
          <p:cNvSpPr>
            <a:spLocks noChangeShapeType="1"/>
          </p:cNvSpPr>
          <p:nvPr/>
        </p:nvSpPr>
        <p:spPr bwMode="auto">
          <a:xfrm>
            <a:off x="5943600" y="4572000"/>
            <a:ext cx="1600200"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37971" name="Text Box 83"/>
          <p:cNvSpPr txBox="1">
            <a:spLocks noChangeArrowheads="1"/>
          </p:cNvSpPr>
          <p:nvPr/>
        </p:nvSpPr>
        <p:spPr bwMode="auto">
          <a:xfrm>
            <a:off x="0" y="6542088"/>
            <a:ext cx="3638550" cy="304800"/>
          </a:xfrm>
          <a:prstGeom prst="rect">
            <a:avLst/>
          </a:prstGeom>
          <a:noFill/>
          <a:ln w="9525">
            <a:noFill/>
            <a:miter lim="800000"/>
            <a:headEnd/>
            <a:tailEnd/>
          </a:ln>
          <a:effectLst/>
        </p:spPr>
        <p:txBody>
          <a:bodyPr wrap="none">
            <a:spAutoFit/>
          </a:bodyPr>
          <a:lstStyle/>
          <a:p>
            <a:r>
              <a:rPr lang="en-US" sz="1400" b="1">
                <a:solidFill>
                  <a:srgbClr val="4D4D4D"/>
                </a:solidFill>
              </a:rPr>
              <a:t>Gheysen et al. (1991) Genes &amp; Dev. 5:287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971800" y="228600"/>
            <a:ext cx="3192412" cy="461665"/>
          </a:xfrm>
          <a:prstGeom prst="rect">
            <a:avLst/>
          </a:prstGeom>
          <a:noFill/>
          <a:ln w="9525">
            <a:noFill/>
            <a:miter lim="800000"/>
            <a:headEnd/>
            <a:tailEnd/>
          </a:ln>
          <a:effectLst/>
        </p:spPr>
        <p:txBody>
          <a:bodyPr wrap="none">
            <a:spAutoFit/>
          </a:bodyPr>
          <a:lstStyle/>
          <a:p>
            <a:r>
              <a:rPr lang="en-US" sz="2400" u="sng" dirty="0"/>
              <a:t>Complex T-DNA locus</a:t>
            </a:r>
          </a:p>
        </p:txBody>
      </p:sp>
      <p:sp>
        <p:nvSpPr>
          <p:cNvPr id="36867" name="Text Box 3"/>
          <p:cNvSpPr txBox="1">
            <a:spLocks noChangeArrowheads="1"/>
          </p:cNvSpPr>
          <p:nvPr/>
        </p:nvSpPr>
        <p:spPr bwMode="auto">
          <a:xfrm>
            <a:off x="1524000" y="882650"/>
            <a:ext cx="6323334" cy="923330"/>
          </a:xfrm>
          <a:prstGeom prst="rect">
            <a:avLst/>
          </a:prstGeom>
          <a:noFill/>
          <a:ln w="9525">
            <a:noFill/>
            <a:miter lim="800000"/>
            <a:headEnd/>
            <a:tailEnd/>
          </a:ln>
          <a:effectLst/>
        </p:spPr>
        <p:txBody>
          <a:bodyPr wrap="none">
            <a:spAutoFit/>
          </a:bodyPr>
          <a:lstStyle/>
          <a:p>
            <a:pPr marL="342900" indent="-342900">
              <a:buFontTx/>
              <a:buAutoNum type="arabicPeriod"/>
            </a:pPr>
            <a:r>
              <a:rPr lang="en-US" dirty="0" smtClean="0"/>
              <a:t>Do they arise from the ligation of two separate </a:t>
            </a:r>
            <a:r>
              <a:rPr lang="en-US" dirty="0"/>
              <a:t>T-DNA</a:t>
            </a:r>
            <a:r>
              <a:rPr lang="en-US" dirty="0" smtClean="0"/>
              <a:t>?</a:t>
            </a:r>
          </a:p>
          <a:p>
            <a:pPr marL="342900" indent="-342900"/>
            <a:r>
              <a:rPr lang="en-US" dirty="0" smtClean="0"/>
              <a:t>Or </a:t>
            </a:r>
            <a:endParaRPr lang="en-US" dirty="0"/>
          </a:p>
          <a:p>
            <a:pPr marL="342900" indent="-342900"/>
            <a:r>
              <a:rPr lang="en-US" dirty="0" smtClean="0"/>
              <a:t>2. Replication </a:t>
            </a:r>
            <a:r>
              <a:rPr lang="en-US" dirty="0"/>
              <a:t>of </a:t>
            </a:r>
            <a:r>
              <a:rPr lang="en-US" dirty="0" smtClean="0"/>
              <a:t>a single T-DNA is followed by their </a:t>
            </a:r>
            <a:r>
              <a:rPr lang="en-US" dirty="0"/>
              <a:t>ligation?</a:t>
            </a:r>
          </a:p>
        </p:txBody>
      </p:sp>
      <p:sp>
        <p:nvSpPr>
          <p:cNvPr id="36868" name="Text Box 4"/>
          <p:cNvSpPr txBox="1">
            <a:spLocks noChangeArrowheads="1"/>
          </p:cNvSpPr>
          <p:nvPr/>
        </p:nvSpPr>
        <p:spPr bwMode="auto">
          <a:xfrm>
            <a:off x="304800" y="1905000"/>
            <a:ext cx="8550275" cy="2781300"/>
          </a:xfrm>
          <a:prstGeom prst="rect">
            <a:avLst/>
          </a:prstGeom>
          <a:noFill/>
          <a:ln w="9525">
            <a:noFill/>
            <a:miter lim="800000"/>
            <a:headEnd/>
            <a:tailEnd/>
          </a:ln>
          <a:effectLst/>
        </p:spPr>
        <p:txBody>
          <a:bodyPr>
            <a:spAutoFit/>
          </a:bodyPr>
          <a:lstStyle/>
          <a:p>
            <a:r>
              <a:rPr lang="en-US" sz="1600" dirty="0"/>
              <a:t>Co-transformation of two T-DNA (K and H) was studied by genetic and genomic approaches.</a:t>
            </a:r>
          </a:p>
          <a:p>
            <a:endParaRPr lang="en-US" sz="1600" dirty="0"/>
          </a:p>
          <a:p>
            <a:pPr>
              <a:buFont typeface="Wingdings" pitchFamily="2" charset="2"/>
              <a:buChar char="Ø"/>
            </a:pPr>
            <a:r>
              <a:rPr lang="en-US" sz="1600" dirty="0"/>
              <a:t> Out of 36 at least one locus with K+H was clearly present in 15 </a:t>
            </a:r>
            <a:r>
              <a:rPr lang="en-US" sz="1600" dirty="0" err="1"/>
              <a:t>transformants</a:t>
            </a:r>
            <a:r>
              <a:rPr lang="en-US" sz="1600" dirty="0"/>
              <a:t> and probably present in </a:t>
            </a:r>
            <a:r>
              <a:rPr lang="en-US" sz="1600" dirty="0" smtClean="0"/>
              <a:t>11 more </a:t>
            </a:r>
            <a:r>
              <a:rPr lang="en-US" sz="1600" dirty="0" err="1"/>
              <a:t>transformants</a:t>
            </a:r>
            <a:r>
              <a:rPr lang="en-US" sz="1600" dirty="0"/>
              <a:t>.</a:t>
            </a:r>
          </a:p>
          <a:p>
            <a:pPr>
              <a:buFont typeface="Wingdings" pitchFamily="2" charset="2"/>
              <a:buChar char="Ø"/>
            </a:pPr>
            <a:endParaRPr lang="en-US" sz="1600" dirty="0"/>
          </a:p>
          <a:p>
            <a:pPr>
              <a:buFont typeface="Wingdings" pitchFamily="2" charset="2"/>
              <a:buChar char="Ø"/>
            </a:pPr>
            <a:r>
              <a:rPr lang="en-US" sz="1600" dirty="0"/>
              <a:t> 27 were analyzed by molecular methods: 12 contained K and H in inverted or direct repeats.</a:t>
            </a:r>
          </a:p>
          <a:p>
            <a:pPr>
              <a:buFont typeface="Wingdings" pitchFamily="2" charset="2"/>
              <a:buChar char="Ø"/>
            </a:pPr>
            <a:endParaRPr lang="en-US" sz="1600" dirty="0"/>
          </a:p>
          <a:p>
            <a:pPr>
              <a:buFont typeface="Wingdings" pitchFamily="2" charset="2"/>
              <a:buChar char="Ø"/>
            </a:pPr>
            <a:r>
              <a:rPr lang="en-US" sz="1600" dirty="0"/>
              <a:t> T-DNA is made partially </a:t>
            </a:r>
            <a:r>
              <a:rPr lang="en-US" sz="1600" dirty="0" err="1"/>
              <a:t>ds</a:t>
            </a:r>
            <a:r>
              <a:rPr lang="en-US" sz="1600" dirty="0"/>
              <a:t> after entering into plant cell (shown by other studies and supported by high efficiency of T-DNA transient expression).</a:t>
            </a:r>
          </a:p>
          <a:p>
            <a:endParaRPr lang="en-US" sz="1600" dirty="0"/>
          </a:p>
        </p:txBody>
      </p:sp>
      <p:sp>
        <p:nvSpPr>
          <p:cNvPr id="36869" name="Text Box 5"/>
          <p:cNvSpPr txBox="1">
            <a:spLocks noChangeArrowheads="1"/>
          </p:cNvSpPr>
          <p:nvPr/>
        </p:nvSpPr>
        <p:spPr bwMode="auto">
          <a:xfrm>
            <a:off x="152400" y="6248400"/>
            <a:ext cx="3352800" cy="517525"/>
          </a:xfrm>
          <a:prstGeom prst="rect">
            <a:avLst/>
          </a:prstGeom>
          <a:noFill/>
          <a:ln w="9525">
            <a:noFill/>
            <a:miter lim="800000"/>
            <a:headEnd/>
            <a:tailEnd/>
          </a:ln>
          <a:effectLst/>
        </p:spPr>
        <p:txBody>
          <a:bodyPr>
            <a:spAutoFit/>
          </a:bodyPr>
          <a:lstStyle/>
          <a:p>
            <a:r>
              <a:rPr lang="en-US" sz="1400" b="1">
                <a:solidFill>
                  <a:srgbClr val="4D4D4D"/>
                </a:solidFill>
              </a:rPr>
              <a:t>De Neve et al. (1997) Plant J. 11: 15</a:t>
            </a:r>
          </a:p>
          <a:p>
            <a:r>
              <a:rPr lang="en-US" sz="1400" b="1">
                <a:solidFill>
                  <a:srgbClr val="4D4D4D"/>
                </a:solidFill>
              </a:rPr>
              <a:t>De Buck et al. (1999) Plant J. 20: 295</a:t>
            </a:r>
          </a:p>
        </p:txBody>
      </p:sp>
      <p:sp>
        <p:nvSpPr>
          <p:cNvPr id="36870" name="Text Box 6"/>
          <p:cNvSpPr txBox="1">
            <a:spLocks noChangeArrowheads="1"/>
          </p:cNvSpPr>
          <p:nvPr/>
        </p:nvSpPr>
        <p:spPr bwMode="auto">
          <a:xfrm>
            <a:off x="457200" y="4724400"/>
            <a:ext cx="7559675" cy="923330"/>
          </a:xfrm>
          <a:prstGeom prst="rect">
            <a:avLst/>
          </a:prstGeom>
          <a:noFill/>
          <a:ln w="9525">
            <a:noFill/>
            <a:miter lim="800000"/>
            <a:headEnd/>
            <a:tailEnd/>
          </a:ln>
          <a:effectLst/>
        </p:spPr>
        <p:txBody>
          <a:bodyPr>
            <a:spAutoFit/>
          </a:bodyPr>
          <a:lstStyle/>
          <a:p>
            <a:r>
              <a:rPr lang="en-US" dirty="0"/>
              <a:t>These studies suggest that complex T-DNA locus probably consists of separate T-DNA.  However it doesn’t rule </a:t>
            </a:r>
            <a:r>
              <a:rPr lang="en-US" dirty="0" smtClean="0"/>
              <a:t>out the </a:t>
            </a:r>
            <a:r>
              <a:rPr lang="en-US" dirty="0"/>
              <a:t>replication-ligation model.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 name="Text Box 10"/>
          <p:cNvSpPr txBox="1">
            <a:spLocks noChangeArrowheads="1"/>
          </p:cNvSpPr>
          <p:nvPr/>
        </p:nvSpPr>
        <p:spPr bwMode="auto">
          <a:xfrm>
            <a:off x="2971800" y="304800"/>
            <a:ext cx="3201988" cy="396875"/>
          </a:xfrm>
          <a:prstGeom prst="rect">
            <a:avLst/>
          </a:prstGeom>
          <a:noFill/>
          <a:ln w="9525">
            <a:noFill/>
            <a:miter lim="800000"/>
            <a:headEnd/>
            <a:tailEnd/>
          </a:ln>
          <a:effectLst/>
        </p:spPr>
        <p:txBody>
          <a:bodyPr wrap="none">
            <a:spAutoFit/>
          </a:bodyPr>
          <a:lstStyle/>
          <a:p>
            <a:r>
              <a:rPr lang="en-US" sz="2000" u="sng"/>
              <a:t>Extra-chromosomal events</a:t>
            </a:r>
          </a:p>
        </p:txBody>
      </p:sp>
      <p:sp>
        <p:nvSpPr>
          <p:cNvPr id="9230" name="Text Box 14"/>
          <p:cNvSpPr txBox="1">
            <a:spLocks noChangeArrowheads="1"/>
          </p:cNvSpPr>
          <p:nvPr/>
        </p:nvSpPr>
        <p:spPr bwMode="auto">
          <a:xfrm>
            <a:off x="3267075" y="1752600"/>
            <a:ext cx="331788"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9234" name="Text Box 18"/>
          <p:cNvSpPr txBox="1">
            <a:spLocks noChangeArrowheads="1"/>
          </p:cNvSpPr>
          <p:nvPr/>
        </p:nvSpPr>
        <p:spPr bwMode="auto">
          <a:xfrm flipH="1">
            <a:off x="7458075" y="1752600"/>
            <a:ext cx="331788"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9227" name="Line 11"/>
          <p:cNvSpPr>
            <a:spLocks noChangeShapeType="1"/>
          </p:cNvSpPr>
          <p:nvPr/>
        </p:nvSpPr>
        <p:spPr bwMode="auto">
          <a:xfrm>
            <a:off x="3586163" y="1914525"/>
            <a:ext cx="1743075" cy="0"/>
          </a:xfrm>
          <a:prstGeom prst="line">
            <a:avLst/>
          </a:prstGeom>
          <a:noFill/>
          <a:ln w="9525">
            <a:solidFill>
              <a:schemeClr val="tx1"/>
            </a:solidFill>
            <a:round/>
            <a:headEnd/>
            <a:tailEnd/>
          </a:ln>
          <a:effectLst/>
        </p:spPr>
        <p:txBody>
          <a:bodyPr/>
          <a:lstStyle/>
          <a:p>
            <a:endParaRPr lang="en-US"/>
          </a:p>
        </p:txBody>
      </p:sp>
      <p:sp>
        <p:nvSpPr>
          <p:cNvPr id="9228" name="Oval 12"/>
          <p:cNvSpPr>
            <a:spLocks noChangeArrowheads="1"/>
          </p:cNvSpPr>
          <p:nvPr/>
        </p:nvSpPr>
        <p:spPr bwMode="auto">
          <a:xfrm>
            <a:off x="5329238" y="1890713"/>
            <a:ext cx="128587" cy="47625"/>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9229" name="Line 13"/>
          <p:cNvSpPr>
            <a:spLocks noChangeShapeType="1"/>
          </p:cNvSpPr>
          <p:nvPr/>
        </p:nvSpPr>
        <p:spPr bwMode="auto">
          <a:xfrm>
            <a:off x="3908425" y="2057400"/>
            <a:ext cx="1484313" cy="0"/>
          </a:xfrm>
          <a:prstGeom prst="line">
            <a:avLst/>
          </a:prstGeom>
          <a:noFill/>
          <a:ln w="9525">
            <a:solidFill>
              <a:schemeClr val="bg2"/>
            </a:solidFill>
            <a:round/>
            <a:headEnd/>
            <a:tailEnd type="triangle" w="med" len="med"/>
          </a:ln>
          <a:effectLst/>
        </p:spPr>
        <p:txBody>
          <a:bodyPr/>
          <a:lstStyle/>
          <a:p>
            <a:endParaRPr lang="en-US"/>
          </a:p>
        </p:txBody>
      </p:sp>
      <p:sp>
        <p:nvSpPr>
          <p:cNvPr id="9231" name="Line 15"/>
          <p:cNvSpPr>
            <a:spLocks noChangeShapeType="1"/>
          </p:cNvSpPr>
          <p:nvPr/>
        </p:nvSpPr>
        <p:spPr bwMode="auto">
          <a:xfrm flipH="1">
            <a:off x="5715000" y="1914525"/>
            <a:ext cx="1743075" cy="0"/>
          </a:xfrm>
          <a:prstGeom prst="line">
            <a:avLst/>
          </a:prstGeom>
          <a:noFill/>
          <a:ln w="9525">
            <a:solidFill>
              <a:schemeClr val="tx1"/>
            </a:solidFill>
            <a:round/>
            <a:headEnd/>
            <a:tailEnd/>
          </a:ln>
          <a:effectLst/>
        </p:spPr>
        <p:txBody>
          <a:bodyPr/>
          <a:lstStyle/>
          <a:p>
            <a:endParaRPr lang="en-US"/>
          </a:p>
        </p:txBody>
      </p:sp>
      <p:sp>
        <p:nvSpPr>
          <p:cNvPr id="9232" name="Oval 16"/>
          <p:cNvSpPr>
            <a:spLocks noChangeArrowheads="1"/>
          </p:cNvSpPr>
          <p:nvPr/>
        </p:nvSpPr>
        <p:spPr bwMode="auto">
          <a:xfrm flipH="1">
            <a:off x="5651500" y="1890713"/>
            <a:ext cx="128588" cy="47625"/>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9233" name="Line 17"/>
          <p:cNvSpPr>
            <a:spLocks noChangeShapeType="1"/>
          </p:cNvSpPr>
          <p:nvPr/>
        </p:nvSpPr>
        <p:spPr bwMode="auto">
          <a:xfrm flipH="1">
            <a:off x="5715000" y="2057400"/>
            <a:ext cx="1484313" cy="0"/>
          </a:xfrm>
          <a:prstGeom prst="line">
            <a:avLst/>
          </a:prstGeom>
          <a:noFill/>
          <a:ln w="9525">
            <a:solidFill>
              <a:schemeClr val="bg2"/>
            </a:solidFill>
            <a:round/>
            <a:headEnd/>
            <a:tailEnd type="triangle" w="med" len="med"/>
          </a:ln>
          <a:effectLst/>
        </p:spPr>
        <p:txBody>
          <a:bodyPr/>
          <a:lstStyle/>
          <a:p>
            <a:endParaRPr lang="en-US"/>
          </a:p>
        </p:txBody>
      </p:sp>
      <p:sp>
        <p:nvSpPr>
          <p:cNvPr id="9238" name="Oval 22"/>
          <p:cNvSpPr>
            <a:spLocks noChangeArrowheads="1"/>
          </p:cNvSpPr>
          <p:nvPr/>
        </p:nvSpPr>
        <p:spPr bwMode="auto">
          <a:xfrm>
            <a:off x="7483475" y="3322638"/>
            <a:ext cx="152400" cy="1524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9239" name="Line 23"/>
          <p:cNvSpPr>
            <a:spLocks noChangeShapeType="1"/>
          </p:cNvSpPr>
          <p:nvPr/>
        </p:nvSpPr>
        <p:spPr bwMode="auto">
          <a:xfrm>
            <a:off x="5807075" y="3551238"/>
            <a:ext cx="1752600" cy="0"/>
          </a:xfrm>
          <a:prstGeom prst="line">
            <a:avLst/>
          </a:prstGeom>
          <a:noFill/>
          <a:ln w="9525">
            <a:solidFill>
              <a:schemeClr val="bg2"/>
            </a:solidFill>
            <a:round/>
            <a:headEnd/>
            <a:tailEnd type="triangle" w="med" len="med"/>
          </a:ln>
          <a:effectLst/>
        </p:spPr>
        <p:txBody>
          <a:bodyPr/>
          <a:lstStyle/>
          <a:p>
            <a:endParaRPr lang="en-US"/>
          </a:p>
        </p:txBody>
      </p:sp>
      <p:sp>
        <p:nvSpPr>
          <p:cNvPr id="9240" name="Text Box 24"/>
          <p:cNvSpPr txBox="1">
            <a:spLocks noChangeArrowheads="1"/>
          </p:cNvSpPr>
          <p:nvPr/>
        </p:nvSpPr>
        <p:spPr bwMode="auto">
          <a:xfrm>
            <a:off x="5181600" y="2968625"/>
            <a:ext cx="331788"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9241" name="Oval 25"/>
          <p:cNvSpPr>
            <a:spLocks noChangeArrowheads="1"/>
          </p:cNvSpPr>
          <p:nvPr/>
        </p:nvSpPr>
        <p:spPr bwMode="auto">
          <a:xfrm flipH="1">
            <a:off x="3629025" y="3448050"/>
            <a:ext cx="152400" cy="1524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9242" name="Line 26"/>
          <p:cNvSpPr>
            <a:spLocks noChangeShapeType="1"/>
          </p:cNvSpPr>
          <p:nvPr/>
        </p:nvSpPr>
        <p:spPr bwMode="auto">
          <a:xfrm flipH="1">
            <a:off x="3705225" y="3417888"/>
            <a:ext cx="1752600" cy="0"/>
          </a:xfrm>
          <a:prstGeom prst="line">
            <a:avLst/>
          </a:prstGeom>
          <a:noFill/>
          <a:ln w="9525">
            <a:solidFill>
              <a:schemeClr val="bg2"/>
            </a:solidFill>
            <a:round/>
            <a:headEnd/>
            <a:tailEnd type="triangle" w="med" len="med"/>
          </a:ln>
          <a:effectLst/>
        </p:spPr>
        <p:txBody>
          <a:bodyPr/>
          <a:lstStyle/>
          <a:p>
            <a:endParaRPr lang="en-US"/>
          </a:p>
        </p:txBody>
      </p:sp>
      <p:sp>
        <p:nvSpPr>
          <p:cNvPr id="9243" name="Text Box 27"/>
          <p:cNvSpPr txBox="1">
            <a:spLocks noChangeArrowheads="1"/>
          </p:cNvSpPr>
          <p:nvPr/>
        </p:nvSpPr>
        <p:spPr bwMode="auto">
          <a:xfrm flipH="1">
            <a:off x="5688013" y="3810000"/>
            <a:ext cx="331787"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9244" name="Line 28"/>
          <p:cNvSpPr>
            <a:spLocks noChangeShapeType="1"/>
          </p:cNvSpPr>
          <p:nvPr/>
        </p:nvSpPr>
        <p:spPr bwMode="auto">
          <a:xfrm>
            <a:off x="3781425" y="3554413"/>
            <a:ext cx="1676400" cy="0"/>
          </a:xfrm>
          <a:prstGeom prst="line">
            <a:avLst/>
          </a:prstGeom>
          <a:noFill/>
          <a:ln w="9525">
            <a:solidFill>
              <a:schemeClr val="tx1"/>
            </a:solidFill>
            <a:round/>
            <a:headEnd/>
            <a:tailEnd/>
          </a:ln>
          <a:effectLst/>
        </p:spPr>
        <p:txBody>
          <a:bodyPr/>
          <a:lstStyle/>
          <a:p>
            <a:endParaRPr lang="en-US"/>
          </a:p>
        </p:txBody>
      </p:sp>
      <p:sp>
        <p:nvSpPr>
          <p:cNvPr id="9245" name="Line 29"/>
          <p:cNvSpPr>
            <a:spLocks noChangeShapeType="1"/>
          </p:cNvSpPr>
          <p:nvPr/>
        </p:nvSpPr>
        <p:spPr bwMode="auto">
          <a:xfrm>
            <a:off x="5457825" y="3524250"/>
            <a:ext cx="304800" cy="381000"/>
          </a:xfrm>
          <a:prstGeom prst="line">
            <a:avLst/>
          </a:prstGeom>
          <a:noFill/>
          <a:ln w="9525">
            <a:solidFill>
              <a:schemeClr val="tx1"/>
            </a:solidFill>
            <a:round/>
            <a:headEnd/>
            <a:tailEnd/>
          </a:ln>
          <a:effectLst/>
        </p:spPr>
        <p:txBody>
          <a:bodyPr/>
          <a:lstStyle/>
          <a:p>
            <a:endParaRPr lang="en-US"/>
          </a:p>
        </p:txBody>
      </p:sp>
      <p:sp>
        <p:nvSpPr>
          <p:cNvPr id="9246" name="Line 30"/>
          <p:cNvSpPr>
            <a:spLocks noChangeShapeType="1"/>
          </p:cNvSpPr>
          <p:nvPr/>
        </p:nvSpPr>
        <p:spPr bwMode="auto">
          <a:xfrm>
            <a:off x="5807075" y="3429000"/>
            <a:ext cx="1752600" cy="0"/>
          </a:xfrm>
          <a:prstGeom prst="line">
            <a:avLst/>
          </a:prstGeom>
          <a:noFill/>
          <a:ln w="9525">
            <a:solidFill>
              <a:schemeClr val="tx1"/>
            </a:solidFill>
            <a:round/>
            <a:headEnd/>
            <a:tailEnd/>
          </a:ln>
          <a:effectLst/>
        </p:spPr>
        <p:txBody>
          <a:bodyPr/>
          <a:lstStyle/>
          <a:p>
            <a:endParaRPr lang="en-US"/>
          </a:p>
        </p:txBody>
      </p:sp>
      <p:sp>
        <p:nvSpPr>
          <p:cNvPr id="9247" name="Line 31"/>
          <p:cNvSpPr>
            <a:spLocks noChangeShapeType="1"/>
          </p:cNvSpPr>
          <p:nvPr/>
        </p:nvSpPr>
        <p:spPr bwMode="auto">
          <a:xfrm flipH="1" flipV="1">
            <a:off x="5426075" y="3124200"/>
            <a:ext cx="381000" cy="304800"/>
          </a:xfrm>
          <a:prstGeom prst="line">
            <a:avLst/>
          </a:prstGeom>
          <a:noFill/>
          <a:ln w="9525">
            <a:solidFill>
              <a:schemeClr val="tx1"/>
            </a:solidFill>
            <a:round/>
            <a:headEnd/>
            <a:tailEnd/>
          </a:ln>
          <a:effectLst/>
        </p:spPr>
        <p:txBody>
          <a:bodyPr/>
          <a:lstStyle/>
          <a:p>
            <a:endParaRPr lang="en-US"/>
          </a:p>
        </p:txBody>
      </p:sp>
      <p:sp>
        <p:nvSpPr>
          <p:cNvPr id="9218" name="Line 2"/>
          <p:cNvSpPr>
            <a:spLocks noChangeShapeType="1"/>
          </p:cNvSpPr>
          <p:nvPr/>
        </p:nvSpPr>
        <p:spPr bwMode="auto">
          <a:xfrm>
            <a:off x="3484563" y="1258888"/>
            <a:ext cx="1746250" cy="0"/>
          </a:xfrm>
          <a:prstGeom prst="line">
            <a:avLst/>
          </a:prstGeom>
          <a:noFill/>
          <a:ln w="9525">
            <a:solidFill>
              <a:schemeClr val="tx1"/>
            </a:solidFill>
            <a:round/>
            <a:headEnd/>
            <a:tailEnd/>
          </a:ln>
          <a:effectLst/>
        </p:spPr>
        <p:txBody>
          <a:bodyPr/>
          <a:lstStyle/>
          <a:p>
            <a:endParaRPr lang="en-US"/>
          </a:p>
        </p:txBody>
      </p:sp>
      <p:sp>
        <p:nvSpPr>
          <p:cNvPr id="9219" name="Oval 3"/>
          <p:cNvSpPr>
            <a:spLocks noChangeArrowheads="1"/>
          </p:cNvSpPr>
          <p:nvPr/>
        </p:nvSpPr>
        <p:spPr bwMode="auto">
          <a:xfrm>
            <a:off x="5230813" y="1211263"/>
            <a:ext cx="128587" cy="93662"/>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9220" name="Line 4"/>
          <p:cNvSpPr>
            <a:spLocks noChangeShapeType="1"/>
          </p:cNvSpPr>
          <p:nvPr/>
        </p:nvSpPr>
        <p:spPr bwMode="auto">
          <a:xfrm>
            <a:off x="3806825" y="1352550"/>
            <a:ext cx="1487488" cy="0"/>
          </a:xfrm>
          <a:prstGeom prst="line">
            <a:avLst/>
          </a:prstGeom>
          <a:noFill/>
          <a:ln w="19050">
            <a:solidFill>
              <a:schemeClr val="bg2"/>
            </a:solidFill>
            <a:prstDash val="sysDot"/>
            <a:round/>
            <a:headEnd/>
            <a:tailEnd type="triangle" w="med" len="med"/>
          </a:ln>
          <a:effectLst/>
        </p:spPr>
        <p:txBody>
          <a:bodyPr/>
          <a:lstStyle/>
          <a:p>
            <a:endParaRPr lang="en-US"/>
          </a:p>
        </p:txBody>
      </p:sp>
      <p:sp>
        <p:nvSpPr>
          <p:cNvPr id="9221" name="Text Box 5"/>
          <p:cNvSpPr txBox="1">
            <a:spLocks noChangeArrowheads="1"/>
          </p:cNvSpPr>
          <p:nvPr/>
        </p:nvSpPr>
        <p:spPr bwMode="auto">
          <a:xfrm>
            <a:off x="3200400" y="1066800"/>
            <a:ext cx="331788"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9222" name="Line 6"/>
          <p:cNvSpPr>
            <a:spLocks noChangeShapeType="1"/>
          </p:cNvSpPr>
          <p:nvPr/>
        </p:nvSpPr>
        <p:spPr bwMode="auto">
          <a:xfrm>
            <a:off x="5683250" y="1239838"/>
            <a:ext cx="1746250" cy="0"/>
          </a:xfrm>
          <a:prstGeom prst="line">
            <a:avLst/>
          </a:prstGeom>
          <a:noFill/>
          <a:ln w="9525">
            <a:solidFill>
              <a:schemeClr val="tx1"/>
            </a:solidFill>
            <a:round/>
            <a:headEnd/>
            <a:tailEnd/>
          </a:ln>
          <a:effectLst/>
        </p:spPr>
        <p:txBody>
          <a:bodyPr/>
          <a:lstStyle/>
          <a:p>
            <a:endParaRPr lang="en-US"/>
          </a:p>
        </p:txBody>
      </p:sp>
      <p:sp>
        <p:nvSpPr>
          <p:cNvPr id="9223" name="Oval 7"/>
          <p:cNvSpPr>
            <a:spLocks noChangeArrowheads="1"/>
          </p:cNvSpPr>
          <p:nvPr/>
        </p:nvSpPr>
        <p:spPr bwMode="auto">
          <a:xfrm>
            <a:off x="7429500" y="1192213"/>
            <a:ext cx="128588" cy="952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9224" name="Line 8"/>
          <p:cNvSpPr>
            <a:spLocks noChangeShapeType="1"/>
          </p:cNvSpPr>
          <p:nvPr/>
        </p:nvSpPr>
        <p:spPr bwMode="auto">
          <a:xfrm>
            <a:off x="6005513" y="1335088"/>
            <a:ext cx="1487487" cy="0"/>
          </a:xfrm>
          <a:prstGeom prst="line">
            <a:avLst/>
          </a:prstGeom>
          <a:noFill/>
          <a:ln w="19050">
            <a:solidFill>
              <a:schemeClr val="bg2"/>
            </a:solidFill>
            <a:prstDash val="sysDot"/>
            <a:round/>
            <a:headEnd/>
            <a:tailEnd type="triangle" w="med" len="med"/>
          </a:ln>
          <a:effectLst/>
        </p:spPr>
        <p:txBody>
          <a:bodyPr/>
          <a:lstStyle/>
          <a:p>
            <a:endParaRPr lang="en-US"/>
          </a:p>
        </p:txBody>
      </p:sp>
      <p:sp>
        <p:nvSpPr>
          <p:cNvPr id="9225" name="Text Box 9"/>
          <p:cNvSpPr txBox="1">
            <a:spLocks noChangeArrowheads="1"/>
          </p:cNvSpPr>
          <p:nvPr/>
        </p:nvSpPr>
        <p:spPr bwMode="auto">
          <a:xfrm>
            <a:off x="5475288" y="1066800"/>
            <a:ext cx="331787"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9248" name="Text Box 32"/>
          <p:cNvSpPr txBox="1">
            <a:spLocks noChangeArrowheads="1"/>
          </p:cNvSpPr>
          <p:nvPr/>
        </p:nvSpPr>
        <p:spPr bwMode="auto">
          <a:xfrm>
            <a:off x="4052888" y="914400"/>
            <a:ext cx="336550" cy="366713"/>
          </a:xfrm>
          <a:prstGeom prst="rect">
            <a:avLst/>
          </a:prstGeom>
          <a:noFill/>
          <a:ln w="9525">
            <a:noFill/>
            <a:miter lim="800000"/>
            <a:headEnd/>
            <a:tailEnd/>
          </a:ln>
          <a:effectLst/>
        </p:spPr>
        <p:txBody>
          <a:bodyPr wrap="none">
            <a:spAutoFit/>
          </a:bodyPr>
          <a:lstStyle/>
          <a:p>
            <a:r>
              <a:rPr lang="en-US"/>
              <a:t>K</a:t>
            </a:r>
          </a:p>
        </p:txBody>
      </p:sp>
      <p:sp>
        <p:nvSpPr>
          <p:cNvPr id="9249" name="Text Box 33"/>
          <p:cNvSpPr txBox="1">
            <a:spLocks noChangeArrowheads="1"/>
          </p:cNvSpPr>
          <p:nvPr/>
        </p:nvSpPr>
        <p:spPr bwMode="auto">
          <a:xfrm>
            <a:off x="6573838" y="914400"/>
            <a:ext cx="349250" cy="366713"/>
          </a:xfrm>
          <a:prstGeom prst="rect">
            <a:avLst/>
          </a:prstGeom>
          <a:noFill/>
          <a:ln w="9525">
            <a:noFill/>
            <a:miter lim="800000"/>
            <a:headEnd/>
            <a:tailEnd/>
          </a:ln>
          <a:effectLst/>
        </p:spPr>
        <p:txBody>
          <a:bodyPr wrap="none">
            <a:spAutoFit/>
          </a:bodyPr>
          <a:lstStyle/>
          <a:p>
            <a:r>
              <a:rPr lang="en-US"/>
              <a:t>H</a:t>
            </a:r>
          </a:p>
        </p:txBody>
      </p:sp>
      <p:sp>
        <p:nvSpPr>
          <p:cNvPr id="9250" name="Text Box 34"/>
          <p:cNvSpPr txBox="1">
            <a:spLocks noChangeArrowheads="1"/>
          </p:cNvSpPr>
          <p:nvPr/>
        </p:nvSpPr>
        <p:spPr bwMode="auto">
          <a:xfrm>
            <a:off x="533400" y="762000"/>
            <a:ext cx="2085975" cy="517525"/>
          </a:xfrm>
          <a:prstGeom prst="rect">
            <a:avLst/>
          </a:prstGeom>
          <a:noFill/>
          <a:ln w="9525">
            <a:noFill/>
            <a:miter lim="800000"/>
            <a:headEnd/>
            <a:tailEnd/>
          </a:ln>
          <a:effectLst/>
        </p:spPr>
        <p:txBody>
          <a:bodyPr wrap="none">
            <a:spAutoFit/>
          </a:bodyPr>
          <a:lstStyle/>
          <a:p>
            <a:r>
              <a:rPr lang="en-US" sz="1400"/>
              <a:t>Extra chromosomal </a:t>
            </a:r>
          </a:p>
          <a:p>
            <a:r>
              <a:rPr lang="en-US" sz="1400"/>
              <a:t>second strand synthesis</a:t>
            </a:r>
          </a:p>
        </p:txBody>
      </p:sp>
      <p:sp>
        <p:nvSpPr>
          <p:cNvPr id="9251" name="Text Box 35"/>
          <p:cNvSpPr txBox="1">
            <a:spLocks noChangeArrowheads="1"/>
          </p:cNvSpPr>
          <p:nvPr/>
        </p:nvSpPr>
        <p:spPr bwMode="auto">
          <a:xfrm>
            <a:off x="381000" y="1676400"/>
            <a:ext cx="1760538" cy="517525"/>
          </a:xfrm>
          <a:prstGeom prst="rect">
            <a:avLst/>
          </a:prstGeom>
          <a:noFill/>
          <a:ln w="9525">
            <a:noFill/>
            <a:miter lim="800000"/>
            <a:headEnd/>
            <a:tailEnd/>
          </a:ln>
          <a:effectLst/>
        </p:spPr>
        <p:txBody>
          <a:bodyPr wrap="none">
            <a:spAutoFit/>
          </a:bodyPr>
          <a:lstStyle/>
          <a:p>
            <a:r>
              <a:rPr lang="en-US" sz="1400"/>
              <a:t>Extra chromosomal </a:t>
            </a:r>
          </a:p>
          <a:p>
            <a:r>
              <a:rPr lang="en-US" sz="1400"/>
              <a:t>ligation</a:t>
            </a:r>
          </a:p>
        </p:txBody>
      </p:sp>
      <p:sp>
        <p:nvSpPr>
          <p:cNvPr id="9252" name="Line 36"/>
          <p:cNvSpPr>
            <a:spLocks noChangeShapeType="1"/>
          </p:cNvSpPr>
          <p:nvPr/>
        </p:nvSpPr>
        <p:spPr bwMode="auto">
          <a:xfrm>
            <a:off x="5715000" y="2590800"/>
            <a:ext cx="2057400" cy="0"/>
          </a:xfrm>
          <a:prstGeom prst="line">
            <a:avLst/>
          </a:prstGeom>
          <a:noFill/>
          <a:ln w="9525">
            <a:solidFill>
              <a:schemeClr val="tx1"/>
            </a:solidFill>
            <a:round/>
            <a:headEnd/>
            <a:tailEnd/>
          </a:ln>
          <a:effectLst/>
        </p:spPr>
        <p:txBody>
          <a:bodyPr/>
          <a:lstStyle/>
          <a:p>
            <a:endParaRPr lang="en-US"/>
          </a:p>
        </p:txBody>
      </p:sp>
      <p:sp>
        <p:nvSpPr>
          <p:cNvPr id="9253" name="Oval 37"/>
          <p:cNvSpPr>
            <a:spLocks noChangeArrowheads="1"/>
          </p:cNvSpPr>
          <p:nvPr/>
        </p:nvSpPr>
        <p:spPr bwMode="auto">
          <a:xfrm>
            <a:off x="7772400" y="2514600"/>
            <a:ext cx="152400" cy="1524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9254" name="Line 38"/>
          <p:cNvSpPr>
            <a:spLocks noChangeShapeType="1"/>
          </p:cNvSpPr>
          <p:nvPr/>
        </p:nvSpPr>
        <p:spPr bwMode="auto">
          <a:xfrm>
            <a:off x="6096000" y="2743200"/>
            <a:ext cx="1752600" cy="0"/>
          </a:xfrm>
          <a:prstGeom prst="line">
            <a:avLst/>
          </a:prstGeom>
          <a:noFill/>
          <a:ln w="9525">
            <a:solidFill>
              <a:schemeClr val="bg2"/>
            </a:solidFill>
            <a:round/>
            <a:headEnd/>
            <a:tailEnd type="triangle" w="med" len="med"/>
          </a:ln>
          <a:effectLst/>
        </p:spPr>
        <p:txBody>
          <a:bodyPr/>
          <a:lstStyle/>
          <a:p>
            <a:endParaRPr lang="en-US"/>
          </a:p>
        </p:txBody>
      </p:sp>
      <p:sp>
        <p:nvSpPr>
          <p:cNvPr id="9256" name="Line 40"/>
          <p:cNvSpPr>
            <a:spLocks noChangeShapeType="1"/>
          </p:cNvSpPr>
          <p:nvPr/>
        </p:nvSpPr>
        <p:spPr bwMode="auto">
          <a:xfrm>
            <a:off x="3338513" y="2627313"/>
            <a:ext cx="2057400" cy="0"/>
          </a:xfrm>
          <a:prstGeom prst="line">
            <a:avLst/>
          </a:prstGeom>
          <a:noFill/>
          <a:ln w="9525">
            <a:solidFill>
              <a:schemeClr val="tx1"/>
            </a:solidFill>
            <a:round/>
            <a:headEnd/>
            <a:tailEnd/>
          </a:ln>
          <a:effectLst/>
        </p:spPr>
        <p:txBody>
          <a:bodyPr/>
          <a:lstStyle/>
          <a:p>
            <a:endParaRPr lang="en-US"/>
          </a:p>
        </p:txBody>
      </p:sp>
      <p:sp>
        <p:nvSpPr>
          <p:cNvPr id="9257" name="Oval 41"/>
          <p:cNvSpPr>
            <a:spLocks noChangeArrowheads="1"/>
          </p:cNvSpPr>
          <p:nvPr/>
        </p:nvSpPr>
        <p:spPr bwMode="auto">
          <a:xfrm>
            <a:off x="5395913" y="2551113"/>
            <a:ext cx="152400" cy="1524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9258" name="Line 42"/>
          <p:cNvSpPr>
            <a:spLocks noChangeShapeType="1"/>
          </p:cNvSpPr>
          <p:nvPr/>
        </p:nvSpPr>
        <p:spPr bwMode="auto">
          <a:xfrm>
            <a:off x="3719513" y="2779713"/>
            <a:ext cx="1752600" cy="0"/>
          </a:xfrm>
          <a:prstGeom prst="line">
            <a:avLst/>
          </a:prstGeom>
          <a:noFill/>
          <a:ln w="9525">
            <a:solidFill>
              <a:schemeClr val="bg2"/>
            </a:solidFill>
            <a:round/>
            <a:headEnd/>
            <a:tailEnd type="triangle" w="med" len="med"/>
          </a:ln>
          <a:effectLst/>
        </p:spPr>
        <p:txBody>
          <a:bodyPr/>
          <a:lstStyle/>
          <a:p>
            <a:endParaRPr lang="en-US"/>
          </a:p>
        </p:txBody>
      </p:sp>
      <p:sp>
        <p:nvSpPr>
          <p:cNvPr id="9259" name="Text Box 43"/>
          <p:cNvSpPr txBox="1">
            <a:spLocks noChangeArrowheads="1"/>
          </p:cNvSpPr>
          <p:nvPr/>
        </p:nvSpPr>
        <p:spPr bwMode="auto">
          <a:xfrm>
            <a:off x="3094038" y="2486025"/>
            <a:ext cx="331787"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9260" name="Arc 44"/>
          <p:cNvSpPr>
            <a:spLocks/>
          </p:cNvSpPr>
          <p:nvPr/>
        </p:nvSpPr>
        <p:spPr bwMode="auto">
          <a:xfrm rot="-3077257">
            <a:off x="5472113" y="2352675"/>
            <a:ext cx="228600" cy="228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9263" name="Arc 47"/>
          <p:cNvSpPr>
            <a:spLocks/>
          </p:cNvSpPr>
          <p:nvPr/>
        </p:nvSpPr>
        <p:spPr bwMode="auto">
          <a:xfrm rot="-3077257">
            <a:off x="5502275" y="1727200"/>
            <a:ext cx="142875" cy="1936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9264" name="Arc 48"/>
          <p:cNvSpPr>
            <a:spLocks/>
          </p:cNvSpPr>
          <p:nvPr/>
        </p:nvSpPr>
        <p:spPr bwMode="auto">
          <a:xfrm rot="3077257" flipV="1">
            <a:off x="5502275" y="2041525"/>
            <a:ext cx="142875" cy="1936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9265" name="Text Box 49"/>
          <p:cNvSpPr txBox="1">
            <a:spLocks noChangeArrowheads="1"/>
          </p:cNvSpPr>
          <p:nvPr/>
        </p:nvSpPr>
        <p:spPr bwMode="auto">
          <a:xfrm>
            <a:off x="2438400" y="1828800"/>
            <a:ext cx="777875" cy="304800"/>
          </a:xfrm>
          <a:prstGeom prst="rect">
            <a:avLst/>
          </a:prstGeom>
          <a:noFill/>
          <a:ln w="9525">
            <a:noFill/>
            <a:miter lim="800000"/>
            <a:headEnd/>
            <a:tailEnd/>
          </a:ln>
          <a:effectLst/>
        </p:spPr>
        <p:txBody>
          <a:bodyPr wrap="none">
            <a:spAutoFit/>
          </a:bodyPr>
          <a:lstStyle/>
          <a:p>
            <a:r>
              <a:rPr lang="en-US" sz="1400"/>
              <a:t>RB::RB</a:t>
            </a:r>
          </a:p>
        </p:txBody>
      </p:sp>
      <p:sp>
        <p:nvSpPr>
          <p:cNvPr id="9266" name="Text Box 50"/>
          <p:cNvSpPr txBox="1">
            <a:spLocks noChangeArrowheads="1"/>
          </p:cNvSpPr>
          <p:nvPr/>
        </p:nvSpPr>
        <p:spPr bwMode="auto">
          <a:xfrm>
            <a:off x="2362200" y="2590800"/>
            <a:ext cx="747713" cy="304800"/>
          </a:xfrm>
          <a:prstGeom prst="rect">
            <a:avLst/>
          </a:prstGeom>
          <a:noFill/>
          <a:ln w="9525">
            <a:noFill/>
            <a:miter lim="800000"/>
            <a:headEnd/>
            <a:tailEnd/>
          </a:ln>
          <a:effectLst/>
        </p:spPr>
        <p:txBody>
          <a:bodyPr wrap="none">
            <a:spAutoFit/>
          </a:bodyPr>
          <a:lstStyle/>
          <a:p>
            <a:r>
              <a:rPr lang="en-US" sz="1400"/>
              <a:t>RB::LB</a:t>
            </a:r>
          </a:p>
        </p:txBody>
      </p:sp>
      <p:sp>
        <p:nvSpPr>
          <p:cNvPr id="9267" name="Text Box 51"/>
          <p:cNvSpPr txBox="1">
            <a:spLocks noChangeArrowheads="1"/>
          </p:cNvSpPr>
          <p:nvPr/>
        </p:nvSpPr>
        <p:spPr bwMode="auto">
          <a:xfrm>
            <a:off x="2514600" y="3352800"/>
            <a:ext cx="717550" cy="304800"/>
          </a:xfrm>
          <a:prstGeom prst="rect">
            <a:avLst/>
          </a:prstGeom>
          <a:noFill/>
          <a:ln w="9525">
            <a:noFill/>
            <a:miter lim="800000"/>
            <a:headEnd/>
            <a:tailEnd/>
          </a:ln>
          <a:effectLst/>
        </p:spPr>
        <p:txBody>
          <a:bodyPr wrap="none">
            <a:spAutoFit/>
          </a:bodyPr>
          <a:lstStyle/>
          <a:p>
            <a:r>
              <a:rPr lang="en-US" sz="1400"/>
              <a:t>LB::LB</a:t>
            </a:r>
          </a:p>
        </p:txBody>
      </p:sp>
      <p:sp>
        <p:nvSpPr>
          <p:cNvPr id="9269" name="Line 53"/>
          <p:cNvSpPr>
            <a:spLocks noChangeShapeType="1"/>
          </p:cNvSpPr>
          <p:nvPr/>
        </p:nvSpPr>
        <p:spPr bwMode="auto">
          <a:xfrm>
            <a:off x="5562600" y="4038600"/>
            <a:ext cx="0" cy="685800"/>
          </a:xfrm>
          <a:prstGeom prst="line">
            <a:avLst/>
          </a:prstGeom>
          <a:noFill/>
          <a:ln w="9525">
            <a:solidFill>
              <a:schemeClr val="tx1"/>
            </a:solidFill>
            <a:round/>
            <a:headEnd/>
            <a:tailEnd type="triangle" w="lg" len="lg"/>
          </a:ln>
          <a:effectLst/>
        </p:spPr>
        <p:txBody>
          <a:bodyPr/>
          <a:lstStyle/>
          <a:p>
            <a:endParaRPr lang="en-US"/>
          </a:p>
        </p:txBody>
      </p:sp>
      <p:sp>
        <p:nvSpPr>
          <p:cNvPr id="9270" name="Text Box 54"/>
          <p:cNvSpPr txBox="1">
            <a:spLocks noChangeArrowheads="1"/>
          </p:cNvSpPr>
          <p:nvPr/>
        </p:nvSpPr>
        <p:spPr bwMode="auto">
          <a:xfrm>
            <a:off x="3581400" y="4800600"/>
            <a:ext cx="3917950" cy="366713"/>
          </a:xfrm>
          <a:prstGeom prst="rect">
            <a:avLst/>
          </a:prstGeom>
          <a:noFill/>
          <a:ln w="9525">
            <a:noFill/>
            <a:miter lim="800000"/>
            <a:headEnd/>
            <a:tailEnd/>
          </a:ln>
          <a:effectLst/>
        </p:spPr>
        <p:txBody>
          <a:bodyPr wrap="none">
            <a:spAutoFit/>
          </a:bodyPr>
          <a:lstStyle/>
          <a:p>
            <a:r>
              <a:rPr lang="en-US"/>
              <a:t>Docking of ligated T-DNA complexes</a:t>
            </a:r>
          </a:p>
        </p:txBody>
      </p:sp>
      <p:sp>
        <p:nvSpPr>
          <p:cNvPr id="9271" name="Line 55"/>
          <p:cNvSpPr>
            <a:spLocks noChangeShapeType="1"/>
          </p:cNvSpPr>
          <p:nvPr/>
        </p:nvSpPr>
        <p:spPr bwMode="auto">
          <a:xfrm>
            <a:off x="5562600" y="5257800"/>
            <a:ext cx="0" cy="609600"/>
          </a:xfrm>
          <a:prstGeom prst="line">
            <a:avLst/>
          </a:prstGeom>
          <a:noFill/>
          <a:ln w="9525">
            <a:solidFill>
              <a:schemeClr val="tx1"/>
            </a:solidFill>
            <a:round/>
            <a:headEnd/>
            <a:tailEnd type="triangle" w="med" len="med"/>
          </a:ln>
          <a:effectLst/>
        </p:spPr>
        <p:txBody>
          <a:bodyPr/>
          <a:lstStyle/>
          <a:p>
            <a:endParaRPr lang="en-US"/>
          </a:p>
        </p:txBody>
      </p:sp>
      <p:sp>
        <p:nvSpPr>
          <p:cNvPr id="9272" name="Text Box 56"/>
          <p:cNvSpPr txBox="1">
            <a:spLocks noChangeArrowheads="1"/>
          </p:cNvSpPr>
          <p:nvPr/>
        </p:nvSpPr>
        <p:spPr bwMode="auto">
          <a:xfrm>
            <a:off x="3886200" y="6019800"/>
            <a:ext cx="3778250" cy="366713"/>
          </a:xfrm>
          <a:prstGeom prst="rect">
            <a:avLst/>
          </a:prstGeom>
          <a:noFill/>
          <a:ln w="9525">
            <a:noFill/>
            <a:miter lim="800000"/>
            <a:headEnd/>
            <a:tailEnd/>
          </a:ln>
          <a:effectLst/>
        </p:spPr>
        <p:txBody>
          <a:bodyPr wrap="none">
            <a:spAutoFit/>
          </a:bodyPr>
          <a:lstStyle/>
          <a:p>
            <a:r>
              <a:rPr lang="en-US"/>
              <a:t>Double-stranded breaks and repair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752600" y="228600"/>
            <a:ext cx="5724525" cy="396875"/>
          </a:xfrm>
          <a:prstGeom prst="rect">
            <a:avLst/>
          </a:prstGeom>
          <a:noFill/>
          <a:ln w="9525">
            <a:noFill/>
            <a:miter lim="800000"/>
            <a:headEnd/>
            <a:tailEnd/>
          </a:ln>
          <a:effectLst/>
        </p:spPr>
        <p:txBody>
          <a:bodyPr wrap="none">
            <a:spAutoFit/>
          </a:bodyPr>
          <a:lstStyle/>
          <a:p>
            <a:r>
              <a:rPr lang="en-US" sz="2000" u="sng"/>
              <a:t>Integration of separate T-DNA into one target site</a:t>
            </a:r>
          </a:p>
        </p:txBody>
      </p:sp>
      <p:sp>
        <p:nvSpPr>
          <p:cNvPr id="40981" name="Line 21"/>
          <p:cNvSpPr>
            <a:spLocks noChangeShapeType="1"/>
          </p:cNvSpPr>
          <p:nvPr/>
        </p:nvSpPr>
        <p:spPr bwMode="auto">
          <a:xfrm>
            <a:off x="3484563" y="1258888"/>
            <a:ext cx="1746250" cy="0"/>
          </a:xfrm>
          <a:prstGeom prst="line">
            <a:avLst/>
          </a:prstGeom>
          <a:noFill/>
          <a:ln w="9525">
            <a:solidFill>
              <a:schemeClr val="tx1"/>
            </a:solidFill>
            <a:round/>
            <a:headEnd/>
            <a:tailEnd/>
          </a:ln>
          <a:effectLst/>
        </p:spPr>
        <p:txBody>
          <a:bodyPr/>
          <a:lstStyle/>
          <a:p>
            <a:endParaRPr lang="en-US"/>
          </a:p>
        </p:txBody>
      </p:sp>
      <p:sp>
        <p:nvSpPr>
          <p:cNvPr id="40982" name="Oval 22"/>
          <p:cNvSpPr>
            <a:spLocks noChangeArrowheads="1"/>
          </p:cNvSpPr>
          <p:nvPr/>
        </p:nvSpPr>
        <p:spPr bwMode="auto">
          <a:xfrm>
            <a:off x="5230813" y="1211263"/>
            <a:ext cx="128587" cy="93662"/>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0983" name="Line 23"/>
          <p:cNvSpPr>
            <a:spLocks noChangeShapeType="1"/>
          </p:cNvSpPr>
          <p:nvPr/>
        </p:nvSpPr>
        <p:spPr bwMode="auto">
          <a:xfrm>
            <a:off x="3806825" y="1352550"/>
            <a:ext cx="1487488" cy="0"/>
          </a:xfrm>
          <a:prstGeom prst="line">
            <a:avLst/>
          </a:prstGeom>
          <a:noFill/>
          <a:ln w="19050">
            <a:solidFill>
              <a:schemeClr val="bg2"/>
            </a:solidFill>
            <a:prstDash val="sysDot"/>
            <a:round/>
            <a:headEnd/>
            <a:tailEnd type="triangle" w="med" len="med"/>
          </a:ln>
          <a:effectLst/>
        </p:spPr>
        <p:txBody>
          <a:bodyPr/>
          <a:lstStyle/>
          <a:p>
            <a:endParaRPr lang="en-US"/>
          </a:p>
        </p:txBody>
      </p:sp>
      <p:sp>
        <p:nvSpPr>
          <p:cNvPr id="40984" name="Text Box 24"/>
          <p:cNvSpPr txBox="1">
            <a:spLocks noChangeArrowheads="1"/>
          </p:cNvSpPr>
          <p:nvPr/>
        </p:nvSpPr>
        <p:spPr bwMode="auto">
          <a:xfrm>
            <a:off x="3200400" y="1066800"/>
            <a:ext cx="331788"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40985" name="Line 25"/>
          <p:cNvSpPr>
            <a:spLocks noChangeShapeType="1"/>
          </p:cNvSpPr>
          <p:nvPr/>
        </p:nvSpPr>
        <p:spPr bwMode="auto">
          <a:xfrm>
            <a:off x="5683250" y="1239838"/>
            <a:ext cx="1746250" cy="0"/>
          </a:xfrm>
          <a:prstGeom prst="line">
            <a:avLst/>
          </a:prstGeom>
          <a:noFill/>
          <a:ln w="9525">
            <a:solidFill>
              <a:schemeClr val="tx1"/>
            </a:solidFill>
            <a:round/>
            <a:headEnd/>
            <a:tailEnd/>
          </a:ln>
          <a:effectLst/>
        </p:spPr>
        <p:txBody>
          <a:bodyPr/>
          <a:lstStyle/>
          <a:p>
            <a:endParaRPr lang="en-US"/>
          </a:p>
        </p:txBody>
      </p:sp>
      <p:sp>
        <p:nvSpPr>
          <p:cNvPr id="40986" name="Oval 26"/>
          <p:cNvSpPr>
            <a:spLocks noChangeArrowheads="1"/>
          </p:cNvSpPr>
          <p:nvPr/>
        </p:nvSpPr>
        <p:spPr bwMode="auto">
          <a:xfrm>
            <a:off x="7429500" y="1192213"/>
            <a:ext cx="128588" cy="952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0987" name="Line 27"/>
          <p:cNvSpPr>
            <a:spLocks noChangeShapeType="1"/>
          </p:cNvSpPr>
          <p:nvPr/>
        </p:nvSpPr>
        <p:spPr bwMode="auto">
          <a:xfrm>
            <a:off x="6005513" y="1335088"/>
            <a:ext cx="1487487" cy="0"/>
          </a:xfrm>
          <a:prstGeom prst="line">
            <a:avLst/>
          </a:prstGeom>
          <a:noFill/>
          <a:ln w="19050">
            <a:solidFill>
              <a:schemeClr val="bg2"/>
            </a:solidFill>
            <a:prstDash val="sysDot"/>
            <a:round/>
            <a:headEnd/>
            <a:tailEnd type="triangle" w="med" len="med"/>
          </a:ln>
          <a:effectLst/>
        </p:spPr>
        <p:txBody>
          <a:bodyPr/>
          <a:lstStyle/>
          <a:p>
            <a:endParaRPr lang="en-US"/>
          </a:p>
        </p:txBody>
      </p:sp>
      <p:sp>
        <p:nvSpPr>
          <p:cNvPr id="40988" name="Text Box 28"/>
          <p:cNvSpPr txBox="1">
            <a:spLocks noChangeArrowheads="1"/>
          </p:cNvSpPr>
          <p:nvPr/>
        </p:nvSpPr>
        <p:spPr bwMode="auto">
          <a:xfrm>
            <a:off x="5475288" y="1066800"/>
            <a:ext cx="331787"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40990" name="Text Box 30"/>
          <p:cNvSpPr txBox="1">
            <a:spLocks noChangeArrowheads="1"/>
          </p:cNvSpPr>
          <p:nvPr/>
        </p:nvSpPr>
        <p:spPr bwMode="auto">
          <a:xfrm>
            <a:off x="4052888" y="914400"/>
            <a:ext cx="336550" cy="366713"/>
          </a:xfrm>
          <a:prstGeom prst="rect">
            <a:avLst/>
          </a:prstGeom>
          <a:noFill/>
          <a:ln w="9525">
            <a:noFill/>
            <a:miter lim="800000"/>
            <a:headEnd/>
            <a:tailEnd/>
          </a:ln>
          <a:effectLst/>
        </p:spPr>
        <p:txBody>
          <a:bodyPr wrap="none">
            <a:spAutoFit/>
          </a:bodyPr>
          <a:lstStyle/>
          <a:p>
            <a:r>
              <a:rPr lang="en-US"/>
              <a:t>K</a:t>
            </a:r>
          </a:p>
        </p:txBody>
      </p:sp>
      <p:sp>
        <p:nvSpPr>
          <p:cNvPr id="40991" name="Text Box 31"/>
          <p:cNvSpPr txBox="1">
            <a:spLocks noChangeArrowheads="1"/>
          </p:cNvSpPr>
          <p:nvPr/>
        </p:nvSpPr>
        <p:spPr bwMode="auto">
          <a:xfrm>
            <a:off x="6573838" y="914400"/>
            <a:ext cx="349250" cy="366713"/>
          </a:xfrm>
          <a:prstGeom prst="rect">
            <a:avLst/>
          </a:prstGeom>
          <a:noFill/>
          <a:ln w="9525">
            <a:noFill/>
            <a:miter lim="800000"/>
            <a:headEnd/>
            <a:tailEnd/>
          </a:ln>
          <a:effectLst/>
        </p:spPr>
        <p:txBody>
          <a:bodyPr wrap="none">
            <a:spAutoFit/>
          </a:bodyPr>
          <a:lstStyle/>
          <a:p>
            <a:r>
              <a:rPr lang="en-US"/>
              <a:t>H</a:t>
            </a:r>
          </a:p>
        </p:txBody>
      </p:sp>
      <p:sp>
        <p:nvSpPr>
          <p:cNvPr id="40992" name="Text Box 32"/>
          <p:cNvSpPr txBox="1">
            <a:spLocks noChangeArrowheads="1"/>
          </p:cNvSpPr>
          <p:nvPr/>
        </p:nvSpPr>
        <p:spPr bwMode="auto">
          <a:xfrm>
            <a:off x="762000" y="1066800"/>
            <a:ext cx="2085975" cy="517525"/>
          </a:xfrm>
          <a:prstGeom prst="rect">
            <a:avLst/>
          </a:prstGeom>
          <a:noFill/>
          <a:ln w="9525">
            <a:noFill/>
            <a:miter lim="800000"/>
            <a:headEnd/>
            <a:tailEnd/>
          </a:ln>
          <a:effectLst/>
        </p:spPr>
        <p:txBody>
          <a:bodyPr wrap="none">
            <a:spAutoFit/>
          </a:bodyPr>
          <a:lstStyle/>
          <a:p>
            <a:r>
              <a:rPr lang="en-US" sz="1400"/>
              <a:t>Extra chromosomal </a:t>
            </a:r>
          </a:p>
          <a:p>
            <a:r>
              <a:rPr lang="en-US" sz="1400"/>
              <a:t>second strand synthesis</a:t>
            </a:r>
          </a:p>
        </p:txBody>
      </p:sp>
      <p:grpSp>
        <p:nvGrpSpPr>
          <p:cNvPr id="41012" name="Group 52"/>
          <p:cNvGrpSpPr>
            <a:grpSpLocks/>
          </p:cNvGrpSpPr>
          <p:nvPr/>
        </p:nvGrpSpPr>
        <p:grpSpPr bwMode="auto">
          <a:xfrm>
            <a:off x="3224213" y="2903538"/>
            <a:ext cx="3962400" cy="1370012"/>
            <a:chOff x="3216" y="484"/>
            <a:chExt cx="1824" cy="896"/>
          </a:xfrm>
        </p:grpSpPr>
        <p:sp>
          <p:nvSpPr>
            <p:cNvPr id="41013" name="Line 53"/>
            <p:cNvSpPr>
              <a:spLocks noChangeShapeType="1"/>
            </p:cNvSpPr>
            <p:nvPr/>
          </p:nvSpPr>
          <p:spPr bwMode="auto">
            <a:xfrm>
              <a:off x="3216" y="1008"/>
              <a:ext cx="240" cy="0"/>
            </a:xfrm>
            <a:prstGeom prst="line">
              <a:avLst/>
            </a:prstGeom>
            <a:noFill/>
            <a:ln w="9525">
              <a:solidFill>
                <a:schemeClr val="tx1"/>
              </a:solidFill>
              <a:round/>
              <a:headEnd/>
              <a:tailEnd/>
            </a:ln>
            <a:effectLst/>
          </p:spPr>
          <p:txBody>
            <a:bodyPr/>
            <a:lstStyle/>
            <a:p>
              <a:endParaRPr lang="en-US"/>
            </a:p>
          </p:txBody>
        </p:sp>
        <p:sp>
          <p:nvSpPr>
            <p:cNvPr id="41014" name="Arc 54"/>
            <p:cNvSpPr>
              <a:spLocks/>
            </p:cNvSpPr>
            <p:nvPr/>
          </p:nvSpPr>
          <p:spPr bwMode="auto">
            <a:xfrm rot="16200000" flipV="1">
              <a:off x="3685" y="262"/>
              <a:ext cx="896" cy="1340"/>
            </a:xfrm>
            <a:custGeom>
              <a:avLst/>
              <a:gdLst>
                <a:gd name="G0" fmla="+- 0 0 0"/>
                <a:gd name="G1" fmla="+- 19702 0 0"/>
                <a:gd name="G2" fmla="+- 21600 0 0"/>
                <a:gd name="T0" fmla="*/ 8854 w 21600"/>
                <a:gd name="T1" fmla="*/ 0 h 39498"/>
                <a:gd name="T2" fmla="*/ 8642 w 21600"/>
                <a:gd name="T3" fmla="*/ 39498 h 39498"/>
                <a:gd name="T4" fmla="*/ 0 w 21600"/>
                <a:gd name="T5" fmla="*/ 19702 h 39498"/>
              </a:gdLst>
              <a:ahLst/>
              <a:cxnLst>
                <a:cxn ang="0">
                  <a:pos x="T0" y="T1"/>
                </a:cxn>
                <a:cxn ang="0">
                  <a:pos x="T2" y="T3"/>
                </a:cxn>
                <a:cxn ang="0">
                  <a:pos x="T4" y="T5"/>
                </a:cxn>
              </a:cxnLst>
              <a:rect l="0" t="0" r="r" b="b"/>
              <a:pathLst>
                <a:path w="21600" h="39498" fill="none" extrusionOk="0">
                  <a:moveTo>
                    <a:pt x="8853" y="0"/>
                  </a:moveTo>
                  <a:cubicBezTo>
                    <a:pt x="16610" y="3485"/>
                    <a:pt x="21600" y="11198"/>
                    <a:pt x="21600" y="19702"/>
                  </a:cubicBezTo>
                  <a:cubicBezTo>
                    <a:pt x="21600" y="28289"/>
                    <a:pt x="16512" y="36061"/>
                    <a:pt x="8641" y="39497"/>
                  </a:cubicBezTo>
                </a:path>
                <a:path w="21600" h="39498" stroke="0" extrusionOk="0">
                  <a:moveTo>
                    <a:pt x="8853" y="0"/>
                  </a:moveTo>
                  <a:cubicBezTo>
                    <a:pt x="16610" y="3485"/>
                    <a:pt x="21600" y="11198"/>
                    <a:pt x="21600" y="19702"/>
                  </a:cubicBezTo>
                  <a:cubicBezTo>
                    <a:pt x="21600" y="28289"/>
                    <a:pt x="16512" y="36061"/>
                    <a:pt x="8641" y="39497"/>
                  </a:cubicBezTo>
                  <a:lnTo>
                    <a:pt x="0" y="19702"/>
                  </a:lnTo>
                  <a:close/>
                </a:path>
              </a:pathLst>
            </a:custGeom>
            <a:noFill/>
            <a:ln w="9525">
              <a:solidFill>
                <a:schemeClr val="tx1"/>
              </a:solidFill>
              <a:round/>
              <a:headEnd/>
              <a:tailEnd/>
            </a:ln>
            <a:effectLst/>
          </p:spPr>
          <p:txBody>
            <a:bodyPr wrap="none" anchor="ctr"/>
            <a:lstStyle/>
            <a:p>
              <a:endParaRPr lang="en-US"/>
            </a:p>
          </p:txBody>
        </p:sp>
        <p:sp>
          <p:nvSpPr>
            <p:cNvPr id="41015" name="Line 55"/>
            <p:cNvSpPr>
              <a:spLocks noChangeShapeType="1"/>
            </p:cNvSpPr>
            <p:nvPr/>
          </p:nvSpPr>
          <p:spPr bwMode="auto">
            <a:xfrm>
              <a:off x="4800" y="1008"/>
              <a:ext cx="240" cy="0"/>
            </a:xfrm>
            <a:prstGeom prst="line">
              <a:avLst/>
            </a:prstGeom>
            <a:noFill/>
            <a:ln w="9525">
              <a:solidFill>
                <a:schemeClr val="tx1"/>
              </a:solidFill>
              <a:round/>
              <a:headEnd/>
              <a:tailEnd/>
            </a:ln>
            <a:effectLst/>
          </p:spPr>
          <p:txBody>
            <a:bodyPr/>
            <a:lstStyle/>
            <a:p>
              <a:endParaRPr lang="en-US"/>
            </a:p>
          </p:txBody>
        </p:sp>
      </p:grpSp>
      <p:grpSp>
        <p:nvGrpSpPr>
          <p:cNvPr id="41016" name="Group 56"/>
          <p:cNvGrpSpPr>
            <a:grpSpLocks/>
          </p:cNvGrpSpPr>
          <p:nvPr/>
        </p:nvGrpSpPr>
        <p:grpSpPr bwMode="auto">
          <a:xfrm flipV="1">
            <a:off x="3224213" y="3362325"/>
            <a:ext cx="3962400" cy="1370013"/>
            <a:chOff x="3216" y="484"/>
            <a:chExt cx="1824" cy="896"/>
          </a:xfrm>
        </p:grpSpPr>
        <p:sp>
          <p:nvSpPr>
            <p:cNvPr id="41017" name="Line 57"/>
            <p:cNvSpPr>
              <a:spLocks noChangeShapeType="1"/>
            </p:cNvSpPr>
            <p:nvPr/>
          </p:nvSpPr>
          <p:spPr bwMode="auto">
            <a:xfrm>
              <a:off x="3216" y="1008"/>
              <a:ext cx="240" cy="0"/>
            </a:xfrm>
            <a:prstGeom prst="line">
              <a:avLst/>
            </a:prstGeom>
            <a:noFill/>
            <a:ln w="9525">
              <a:solidFill>
                <a:schemeClr val="tx1"/>
              </a:solidFill>
              <a:round/>
              <a:headEnd/>
              <a:tailEnd/>
            </a:ln>
            <a:effectLst/>
          </p:spPr>
          <p:txBody>
            <a:bodyPr/>
            <a:lstStyle/>
            <a:p>
              <a:endParaRPr lang="en-US"/>
            </a:p>
          </p:txBody>
        </p:sp>
        <p:sp>
          <p:nvSpPr>
            <p:cNvPr id="41018" name="Arc 58"/>
            <p:cNvSpPr>
              <a:spLocks/>
            </p:cNvSpPr>
            <p:nvPr/>
          </p:nvSpPr>
          <p:spPr bwMode="auto">
            <a:xfrm rot="16200000" flipV="1">
              <a:off x="3685" y="262"/>
              <a:ext cx="896" cy="1340"/>
            </a:xfrm>
            <a:custGeom>
              <a:avLst/>
              <a:gdLst>
                <a:gd name="G0" fmla="+- 0 0 0"/>
                <a:gd name="G1" fmla="+- 19702 0 0"/>
                <a:gd name="G2" fmla="+- 21600 0 0"/>
                <a:gd name="T0" fmla="*/ 8854 w 21600"/>
                <a:gd name="T1" fmla="*/ 0 h 39498"/>
                <a:gd name="T2" fmla="*/ 8642 w 21600"/>
                <a:gd name="T3" fmla="*/ 39498 h 39498"/>
                <a:gd name="T4" fmla="*/ 0 w 21600"/>
                <a:gd name="T5" fmla="*/ 19702 h 39498"/>
              </a:gdLst>
              <a:ahLst/>
              <a:cxnLst>
                <a:cxn ang="0">
                  <a:pos x="T0" y="T1"/>
                </a:cxn>
                <a:cxn ang="0">
                  <a:pos x="T2" y="T3"/>
                </a:cxn>
                <a:cxn ang="0">
                  <a:pos x="T4" y="T5"/>
                </a:cxn>
              </a:cxnLst>
              <a:rect l="0" t="0" r="r" b="b"/>
              <a:pathLst>
                <a:path w="21600" h="39498" fill="none" extrusionOk="0">
                  <a:moveTo>
                    <a:pt x="8853" y="0"/>
                  </a:moveTo>
                  <a:cubicBezTo>
                    <a:pt x="16610" y="3485"/>
                    <a:pt x="21600" y="11198"/>
                    <a:pt x="21600" y="19702"/>
                  </a:cubicBezTo>
                  <a:cubicBezTo>
                    <a:pt x="21600" y="28289"/>
                    <a:pt x="16512" y="36061"/>
                    <a:pt x="8641" y="39497"/>
                  </a:cubicBezTo>
                </a:path>
                <a:path w="21600" h="39498" stroke="0" extrusionOk="0">
                  <a:moveTo>
                    <a:pt x="8853" y="0"/>
                  </a:moveTo>
                  <a:cubicBezTo>
                    <a:pt x="16610" y="3485"/>
                    <a:pt x="21600" y="11198"/>
                    <a:pt x="21600" y="19702"/>
                  </a:cubicBezTo>
                  <a:cubicBezTo>
                    <a:pt x="21600" y="28289"/>
                    <a:pt x="16512" y="36061"/>
                    <a:pt x="8641" y="39497"/>
                  </a:cubicBezTo>
                  <a:lnTo>
                    <a:pt x="0" y="19702"/>
                  </a:lnTo>
                  <a:close/>
                </a:path>
              </a:pathLst>
            </a:custGeom>
            <a:noFill/>
            <a:ln w="9525">
              <a:solidFill>
                <a:schemeClr val="tx1"/>
              </a:solidFill>
              <a:round/>
              <a:headEnd/>
              <a:tailEnd/>
            </a:ln>
            <a:effectLst/>
          </p:spPr>
          <p:txBody>
            <a:bodyPr wrap="none" anchor="ctr"/>
            <a:lstStyle/>
            <a:p>
              <a:endParaRPr lang="en-US"/>
            </a:p>
          </p:txBody>
        </p:sp>
        <p:sp>
          <p:nvSpPr>
            <p:cNvPr id="41019" name="Line 59"/>
            <p:cNvSpPr>
              <a:spLocks noChangeShapeType="1"/>
            </p:cNvSpPr>
            <p:nvPr/>
          </p:nvSpPr>
          <p:spPr bwMode="auto">
            <a:xfrm>
              <a:off x="4800" y="1008"/>
              <a:ext cx="240" cy="0"/>
            </a:xfrm>
            <a:prstGeom prst="line">
              <a:avLst/>
            </a:prstGeom>
            <a:noFill/>
            <a:ln w="9525">
              <a:solidFill>
                <a:schemeClr val="tx1"/>
              </a:solidFill>
              <a:round/>
              <a:headEnd/>
              <a:tailEnd/>
            </a:ln>
            <a:effectLst/>
          </p:spPr>
          <p:txBody>
            <a:bodyPr/>
            <a:lstStyle/>
            <a:p>
              <a:endParaRPr lang="en-US"/>
            </a:p>
          </p:txBody>
        </p:sp>
      </p:grpSp>
      <p:sp>
        <p:nvSpPr>
          <p:cNvPr id="41024" name="Oval 64"/>
          <p:cNvSpPr>
            <a:spLocks noChangeArrowheads="1"/>
          </p:cNvSpPr>
          <p:nvPr/>
        </p:nvSpPr>
        <p:spPr bwMode="auto">
          <a:xfrm>
            <a:off x="6577013" y="3513138"/>
            <a:ext cx="228600" cy="2286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1025" name="Oval 65"/>
          <p:cNvSpPr>
            <a:spLocks noChangeArrowheads="1"/>
          </p:cNvSpPr>
          <p:nvPr/>
        </p:nvSpPr>
        <p:spPr bwMode="auto">
          <a:xfrm>
            <a:off x="3757613" y="3894138"/>
            <a:ext cx="228600" cy="2286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41026" name="Line 66"/>
          <p:cNvSpPr>
            <a:spLocks noChangeShapeType="1"/>
          </p:cNvSpPr>
          <p:nvPr/>
        </p:nvSpPr>
        <p:spPr bwMode="auto">
          <a:xfrm>
            <a:off x="4900613" y="4579938"/>
            <a:ext cx="0" cy="152400"/>
          </a:xfrm>
          <a:prstGeom prst="line">
            <a:avLst/>
          </a:prstGeom>
          <a:noFill/>
          <a:ln w="9525">
            <a:solidFill>
              <a:schemeClr val="tx1"/>
            </a:solidFill>
            <a:round/>
            <a:headEnd/>
            <a:tailEnd/>
          </a:ln>
          <a:effectLst/>
        </p:spPr>
        <p:txBody>
          <a:bodyPr/>
          <a:lstStyle/>
          <a:p>
            <a:endParaRPr lang="en-US"/>
          </a:p>
        </p:txBody>
      </p:sp>
      <p:sp>
        <p:nvSpPr>
          <p:cNvPr id="41027" name="Line 67"/>
          <p:cNvSpPr>
            <a:spLocks noChangeShapeType="1"/>
          </p:cNvSpPr>
          <p:nvPr/>
        </p:nvSpPr>
        <p:spPr bwMode="auto">
          <a:xfrm>
            <a:off x="5053013" y="4579938"/>
            <a:ext cx="0" cy="152400"/>
          </a:xfrm>
          <a:prstGeom prst="line">
            <a:avLst/>
          </a:prstGeom>
          <a:noFill/>
          <a:ln w="9525">
            <a:solidFill>
              <a:schemeClr val="tx1"/>
            </a:solidFill>
            <a:round/>
            <a:headEnd/>
            <a:tailEnd/>
          </a:ln>
          <a:effectLst/>
        </p:spPr>
        <p:txBody>
          <a:bodyPr/>
          <a:lstStyle/>
          <a:p>
            <a:endParaRPr lang="en-US"/>
          </a:p>
        </p:txBody>
      </p:sp>
      <p:sp>
        <p:nvSpPr>
          <p:cNvPr id="41028" name="Line 68"/>
          <p:cNvSpPr>
            <a:spLocks noChangeShapeType="1"/>
          </p:cNvSpPr>
          <p:nvPr/>
        </p:nvSpPr>
        <p:spPr bwMode="auto">
          <a:xfrm>
            <a:off x="5205413" y="4503738"/>
            <a:ext cx="0" cy="152400"/>
          </a:xfrm>
          <a:prstGeom prst="line">
            <a:avLst/>
          </a:prstGeom>
          <a:noFill/>
          <a:ln w="9525">
            <a:solidFill>
              <a:schemeClr val="tx1"/>
            </a:solidFill>
            <a:round/>
            <a:headEnd/>
            <a:tailEnd/>
          </a:ln>
          <a:effectLst/>
        </p:spPr>
        <p:txBody>
          <a:bodyPr/>
          <a:lstStyle/>
          <a:p>
            <a:endParaRPr lang="en-US"/>
          </a:p>
        </p:txBody>
      </p:sp>
      <p:sp>
        <p:nvSpPr>
          <p:cNvPr id="41029" name="Line 69"/>
          <p:cNvSpPr>
            <a:spLocks noChangeShapeType="1"/>
          </p:cNvSpPr>
          <p:nvPr/>
        </p:nvSpPr>
        <p:spPr bwMode="auto">
          <a:xfrm>
            <a:off x="5357813" y="4503738"/>
            <a:ext cx="0" cy="152400"/>
          </a:xfrm>
          <a:prstGeom prst="line">
            <a:avLst/>
          </a:prstGeom>
          <a:noFill/>
          <a:ln w="9525">
            <a:solidFill>
              <a:schemeClr val="tx1"/>
            </a:solidFill>
            <a:round/>
            <a:headEnd/>
            <a:tailEnd/>
          </a:ln>
          <a:effectLst/>
        </p:spPr>
        <p:txBody>
          <a:bodyPr/>
          <a:lstStyle/>
          <a:p>
            <a:endParaRPr lang="en-US"/>
          </a:p>
        </p:txBody>
      </p:sp>
      <p:sp>
        <p:nvSpPr>
          <p:cNvPr id="41030" name="Line 70"/>
          <p:cNvSpPr>
            <a:spLocks noChangeShapeType="1"/>
          </p:cNvSpPr>
          <p:nvPr/>
        </p:nvSpPr>
        <p:spPr bwMode="auto">
          <a:xfrm>
            <a:off x="4900613" y="2979738"/>
            <a:ext cx="0" cy="152400"/>
          </a:xfrm>
          <a:prstGeom prst="line">
            <a:avLst/>
          </a:prstGeom>
          <a:noFill/>
          <a:ln w="9525">
            <a:solidFill>
              <a:schemeClr val="tx1"/>
            </a:solidFill>
            <a:round/>
            <a:headEnd/>
            <a:tailEnd/>
          </a:ln>
          <a:effectLst/>
        </p:spPr>
        <p:txBody>
          <a:bodyPr/>
          <a:lstStyle/>
          <a:p>
            <a:endParaRPr lang="en-US"/>
          </a:p>
        </p:txBody>
      </p:sp>
      <p:sp>
        <p:nvSpPr>
          <p:cNvPr id="41031" name="Line 71"/>
          <p:cNvSpPr>
            <a:spLocks noChangeShapeType="1"/>
          </p:cNvSpPr>
          <p:nvPr/>
        </p:nvSpPr>
        <p:spPr bwMode="auto">
          <a:xfrm>
            <a:off x="5053013" y="2903538"/>
            <a:ext cx="0" cy="152400"/>
          </a:xfrm>
          <a:prstGeom prst="line">
            <a:avLst/>
          </a:prstGeom>
          <a:noFill/>
          <a:ln w="9525">
            <a:solidFill>
              <a:schemeClr val="tx1"/>
            </a:solidFill>
            <a:round/>
            <a:headEnd/>
            <a:tailEnd/>
          </a:ln>
          <a:effectLst/>
        </p:spPr>
        <p:txBody>
          <a:bodyPr/>
          <a:lstStyle/>
          <a:p>
            <a:endParaRPr lang="en-US"/>
          </a:p>
        </p:txBody>
      </p:sp>
      <p:sp>
        <p:nvSpPr>
          <p:cNvPr id="41032" name="Line 72"/>
          <p:cNvSpPr>
            <a:spLocks noChangeShapeType="1"/>
          </p:cNvSpPr>
          <p:nvPr/>
        </p:nvSpPr>
        <p:spPr bwMode="auto">
          <a:xfrm>
            <a:off x="5205413" y="2903538"/>
            <a:ext cx="0" cy="152400"/>
          </a:xfrm>
          <a:prstGeom prst="line">
            <a:avLst/>
          </a:prstGeom>
          <a:noFill/>
          <a:ln w="9525">
            <a:solidFill>
              <a:schemeClr val="tx1"/>
            </a:solidFill>
            <a:round/>
            <a:headEnd/>
            <a:tailEnd/>
          </a:ln>
          <a:effectLst/>
        </p:spPr>
        <p:txBody>
          <a:bodyPr/>
          <a:lstStyle/>
          <a:p>
            <a:endParaRPr lang="en-US"/>
          </a:p>
        </p:txBody>
      </p:sp>
      <p:sp>
        <p:nvSpPr>
          <p:cNvPr id="41033" name="Line 73"/>
          <p:cNvSpPr>
            <a:spLocks noChangeShapeType="1"/>
          </p:cNvSpPr>
          <p:nvPr/>
        </p:nvSpPr>
        <p:spPr bwMode="auto">
          <a:xfrm>
            <a:off x="5357813" y="2903538"/>
            <a:ext cx="0" cy="152400"/>
          </a:xfrm>
          <a:prstGeom prst="line">
            <a:avLst/>
          </a:prstGeom>
          <a:noFill/>
          <a:ln w="9525">
            <a:solidFill>
              <a:schemeClr val="tx1"/>
            </a:solidFill>
            <a:round/>
            <a:headEnd/>
            <a:tailEnd/>
          </a:ln>
          <a:effectLst/>
        </p:spPr>
        <p:txBody>
          <a:bodyPr/>
          <a:lstStyle/>
          <a:p>
            <a:endParaRPr lang="en-US"/>
          </a:p>
        </p:txBody>
      </p:sp>
      <p:sp>
        <p:nvSpPr>
          <p:cNvPr id="41034" name="Text Box 74"/>
          <p:cNvSpPr txBox="1">
            <a:spLocks noChangeArrowheads="1"/>
          </p:cNvSpPr>
          <p:nvPr/>
        </p:nvSpPr>
        <p:spPr bwMode="auto">
          <a:xfrm>
            <a:off x="4443413" y="2446338"/>
            <a:ext cx="331787"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41035" name="Freeform 75"/>
          <p:cNvSpPr>
            <a:spLocks/>
          </p:cNvSpPr>
          <p:nvPr/>
        </p:nvSpPr>
        <p:spPr bwMode="auto">
          <a:xfrm>
            <a:off x="4587875" y="2347913"/>
            <a:ext cx="2028825" cy="1290637"/>
          </a:xfrm>
          <a:custGeom>
            <a:avLst/>
            <a:gdLst/>
            <a:ahLst/>
            <a:cxnLst>
              <a:cxn ang="0">
                <a:pos x="0" y="174"/>
              </a:cxn>
              <a:cxn ang="0">
                <a:pos x="134" y="300"/>
              </a:cxn>
              <a:cxn ang="0">
                <a:pos x="173" y="482"/>
              </a:cxn>
              <a:cxn ang="0">
                <a:pos x="181" y="513"/>
              </a:cxn>
              <a:cxn ang="0">
                <a:pos x="213" y="521"/>
              </a:cxn>
              <a:cxn ang="0">
                <a:pos x="528" y="450"/>
              </a:cxn>
              <a:cxn ang="0">
                <a:pos x="631" y="150"/>
              </a:cxn>
              <a:cxn ang="0">
                <a:pos x="702" y="0"/>
              </a:cxn>
              <a:cxn ang="0">
                <a:pos x="844" y="158"/>
              </a:cxn>
              <a:cxn ang="0">
                <a:pos x="907" y="229"/>
              </a:cxn>
              <a:cxn ang="0">
                <a:pos x="1018" y="387"/>
              </a:cxn>
              <a:cxn ang="0">
                <a:pos x="1097" y="482"/>
              </a:cxn>
              <a:cxn ang="0">
                <a:pos x="1144" y="584"/>
              </a:cxn>
              <a:cxn ang="0">
                <a:pos x="1175" y="631"/>
              </a:cxn>
              <a:cxn ang="0">
                <a:pos x="1215" y="718"/>
              </a:cxn>
              <a:cxn ang="0">
                <a:pos x="1254" y="766"/>
              </a:cxn>
              <a:cxn ang="0">
                <a:pos x="1278" y="813"/>
              </a:cxn>
            </a:cxnLst>
            <a:rect l="0" t="0" r="r" b="b"/>
            <a:pathLst>
              <a:path w="1278" h="813">
                <a:moveTo>
                  <a:pt x="0" y="174"/>
                </a:moveTo>
                <a:cubicBezTo>
                  <a:pt x="68" y="198"/>
                  <a:pt x="97" y="244"/>
                  <a:pt x="134" y="300"/>
                </a:cubicBezTo>
                <a:cubicBezTo>
                  <a:pt x="142" y="361"/>
                  <a:pt x="158" y="423"/>
                  <a:pt x="173" y="482"/>
                </a:cubicBezTo>
                <a:cubicBezTo>
                  <a:pt x="176" y="492"/>
                  <a:pt x="173" y="506"/>
                  <a:pt x="181" y="513"/>
                </a:cubicBezTo>
                <a:cubicBezTo>
                  <a:pt x="189" y="521"/>
                  <a:pt x="202" y="518"/>
                  <a:pt x="213" y="521"/>
                </a:cubicBezTo>
                <a:cubicBezTo>
                  <a:pt x="308" y="472"/>
                  <a:pt x="424" y="465"/>
                  <a:pt x="528" y="450"/>
                </a:cubicBezTo>
                <a:cubicBezTo>
                  <a:pt x="562" y="350"/>
                  <a:pt x="597" y="250"/>
                  <a:pt x="631" y="150"/>
                </a:cubicBezTo>
                <a:cubicBezTo>
                  <a:pt x="649" y="96"/>
                  <a:pt x="652" y="33"/>
                  <a:pt x="702" y="0"/>
                </a:cubicBezTo>
                <a:cubicBezTo>
                  <a:pt x="744" y="28"/>
                  <a:pt x="808" y="114"/>
                  <a:pt x="844" y="158"/>
                </a:cubicBezTo>
                <a:cubicBezTo>
                  <a:pt x="866" y="185"/>
                  <a:pt x="877" y="209"/>
                  <a:pt x="907" y="229"/>
                </a:cubicBezTo>
                <a:cubicBezTo>
                  <a:pt x="941" y="280"/>
                  <a:pt x="974" y="343"/>
                  <a:pt x="1018" y="387"/>
                </a:cubicBezTo>
                <a:cubicBezTo>
                  <a:pt x="1047" y="416"/>
                  <a:pt x="1075" y="448"/>
                  <a:pt x="1097" y="482"/>
                </a:cubicBezTo>
                <a:cubicBezTo>
                  <a:pt x="1107" y="515"/>
                  <a:pt x="1127" y="553"/>
                  <a:pt x="1144" y="584"/>
                </a:cubicBezTo>
                <a:cubicBezTo>
                  <a:pt x="1153" y="600"/>
                  <a:pt x="1169" y="613"/>
                  <a:pt x="1175" y="631"/>
                </a:cubicBezTo>
                <a:cubicBezTo>
                  <a:pt x="1184" y="658"/>
                  <a:pt x="1200" y="695"/>
                  <a:pt x="1215" y="718"/>
                </a:cubicBezTo>
                <a:cubicBezTo>
                  <a:pt x="1259" y="788"/>
                  <a:pt x="1221" y="700"/>
                  <a:pt x="1254" y="766"/>
                </a:cubicBezTo>
                <a:cubicBezTo>
                  <a:pt x="1262" y="782"/>
                  <a:pt x="1278" y="813"/>
                  <a:pt x="1278" y="813"/>
                </a:cubicBezTo>
              </a:path>
            </a:pathLst>
          </a:custGeom>
          <a:noFill/>
          <a:ln w="9525">
            <a:solidFill>
              <a:srgbClr val="CC3300"/>
            </a:solidFill>
            <a:round/>
            <a:headEnd/>
            <a:tailEnd/>
          </a:ln>
          <a:effectLst/>
        </p:spPr>
        <p:txBody>
          <a:bodyPr/>
          <a:lstStyle/>
          <a:p>
            <a:endParaRPr lang="en-US"/>
          </a:p>
        </p:txBody>
      </p:sp>
      <p:sp>
        <p:nvSpPr>
          <p:cNvPr id="41036" name="Freeform 76"/>
          <p:cNvSpPr>
            <a:spLocks/>
          </p:cNvSpPr>
          <p:nvPr/>
        </p:nvSpPr>
        <p:spPr bwMode="auto">
          <a:xfrm>
            <a:off x="3886200" y="4038600"/>
            <a:ext cx="1803400" cy="1477963"/>
          </a:xfrm>
          <a:custGeom>
            <a:avLst/>
            <a:gdLst/>
            <a:ahLst/>
            <a:cxnLst>
              <a:cxn ang="0">
                <a:pos x="1136" y="695"/>
              </a:cxn>
              <a:cxn ang="0">
                <a:pos x="1073" y="569"/>
              </a:cxn>
              <a:cxn ang="0">
                <a:pos x="1049" y="513"/>
              </a:cxn>
              <a:cxn ang="0">
                <a:pos x="994" y="395"/>
              </a:cxn>
              <a:cxn ang="0">
                <a:pos x="931" y="284"/>
              </a:cxn>
              <a:cxn ang="0">
                <a:pos x="726" y="300"/>
              </a:cxn>
              <a:cxn ang="0">
                <a:pos x="600" y="316"/>
              </a:cxn>
              <a:cxn ang="0">
                <a:pos x="529" y="482"/>
              </a:cxn>
              <a:cxn ang="0">
                <a:pos x="481" y="584"/>
              </a:cxn>
              <a:cxn ang="0">
                <a:pos x="387" y="766"/>
              </a:cxn>
              <a:cxn ang="0">
                <a:pos x="331" y="837"/>
              </a:cxn>
              <a:cxn ang="0">
                <a:pos x="315" y="860"/>
              </a:cxn>
              <a:cxn ang="0">
                <a:pos x="308" y="884"/>
              </a:cxn>
              <a:cxn ang="0">
                <a:pos x="276" y="931"/>
              </a:cxn>
              <a:cxn ang="0">
                <a:pos x="173" y="474"/>
              </a:cxn>
              <a:cxn ang="0">
                <a:pos x="150" y="419"/>
              </a:cxn>
              <a:cxn ang="0">
                <a:pos x="134" y="348"/>
              </a:cxn>
              <a:cxn ang="0">
                <a:pos x="110" y="300"/>
              </a:cxn>
              <a:cxn ang="0">
                <a:pos x="79" y="213"/>
              </a:cxn>
              <a:cxn ang="0">
                <a:pos x="31" y="64"/>
              </a:cxn>
              <a:cxn ang="0">
                <a:pos x="0" y="0"/>
              </a:cxn>
            </a:cxnLst>
            <a:rect l="0" t="0" r="r" b="b"/>
            <a:pathLst>
              <a:path w="1136" h="931">
                <a:moveTo>
                  <a:pt x="1136" y="695"/>
                </a:moveTo>
                <a:cubicBezTo>
                  <a:pt x="1120" y="648"/>
                  <a:pt x="1103" y="608"/>
                  <a:pt x="1073" y="569"/>
                </a:cubicBezTo>
                <a:cubicBezTo>
                  <a:pt x="1055" y="516"/>
                  <a:pt x="1077" y="577"/>
                  <a:pt x="1049" y="513"/>
                </a:cubicBezTo>
                <a:cubicBezTo>
                  <a:pt x="1030" y="469"/>
                  <a:pt x="1029" y="430"/>
                  <a:pt x="994" y="395"/>
                </a:cubicBezTo>
                <a:cubicBezTo>
                  <a:pt x="979" y="351"/>
                  <a:pt x="979" y="300"/>
                  <a:pt x="931" y="284"/>
                </a:cubicBezTo>
                <a:cubicBezTo>
                  <a:pt x="640" y="299"/>
                  <a:pt x="860" y="281"/>
                  <a:pt x="726" y="300"/>
                </a:cubicBezTo>
                <a:cubicBezTo>
                  <a:pt x="684" y="306"/>
                  <a:pt x="600" y="316"/>
                  <a:pt x="600" y="316"/>
                </a:cubicBezTo>
                <a:cubicBezTo>
                  <a:pt x="544" y="353"/>
                  <a:pt x="544" y="421"/>
                  <a:pt x="529" y="482"/>
                </a:cubicBezTo>
                <a:cubicBezTo>
                  <a:pt x="521" y="517"/>
                  <a:pt x="495" y="551"/>
                  <a:pt x="481" y="584"/>
                </a:cubicBezTo>
                <a:cubicBezTo>
                  <a:pt x="454" y="646"/>
                  <a:pt x="424" y="709"/>
                  <a:pt x="387" y="766"/>
                </a:cubicBezTo>
                <a:cubicBezTo>
                  <a:pt x="369" y="795"/>
                  <a:pt x="360" y="818"/>
                  <a:pt x="331" y="837"/>
                </a:cubicBezTo>
                <a:cubicBezTo>
                  <a:pt x="326" y="845"/>
                  <a:pt x="319" y="852"/>
                  <a:pt x="315" y="860"/>
                </a:cubicBezTo>
                <a:cubicBezTo>
                  <a:pt x="311" y="867"/>
                  <a:pt x="312" y="877"/>
                  <a:pt x="308" y="884"/>
                </a:cubicBezTo>
                <a:cubicBezTo>
                  <a:pt x="299" y="901"/>
                  <a:pt x="276" y="931"/>
                  <a:pt x="276" y="931"/>
                </a:cubicBezTo>
                <a:cubicBezTo>
                  <a:pt x="242" y="800"/>
                  <a:pt x="252" y="588"/>
                  <a:pt x="173" y="474"/>
                </a:cubicBezTo>
                <a:cubicBezTo>
                  <a:pt x="151" y="397"/>
                  <a:pt x="187" y="516"/>
                  <a:pt x="150" y="419"/>
                </a:cubicBezTo>
                <a:cubicBezTo>
                  <a:pt x="144" y="405"/>
                  <a:pt x="137" y="361"/>
                  <a:pt x="134" y="348"/>
                </a:cubicBezTo>
                <a:cubicBezTo>
                  <a:pt x="124" y="309"/>
                  <a:pt x="130" y="338"/>
                  <a:pt x="110" y="300"/>
                </a:cubicBezTo>
                <a:cubicBezTo>
                  <a:pt x="97" y="274"/>
                  <a:pt x="89" y="240"/>
                  <a:pt x="79" y="213"/>
                </a:cubicBezTo>
                <a:cubicBezTo>
                  <a:pt x="60" y="162"/>
                  <a:pt x="63" y="110"/>
                  <a:pt x="31" y="64"/>
                </a:cubicBezTo>
                <a:cubicBezTo>
                  <a:pt x="24" y="40"/>
                  <a:pt x="11" y="22"/>
                  <a:pt x="0" y="0"/>
                </a:cubicBezTo>
              </a:path>
            </a:pathLst>
          </a:custGeom>
          <a:noFill/>
          <a:ln w="9525">
            <a:solidFill>
              <a:srgbClr val="CC3300"/>
            </a:solidFill>
            <a:round/>
            <a:headEnd/>
            <a:tailEnd/>
          </a:ln>
          <a:effectLst/>
        </p:spPr>
        <p:txBody>
          <a:bodyPr/>
          <a:lstStyle/>
          <a:p>
            <a:endParaRPr lang="en-US"/>
          </a:p>
        </p:txBody>
      </p:sp>
      <p:sp>
        <p:nvSpPr>
          <p:cNvPr id="41037" name="Text Box 77"/>
          <p:cNvSpPr txBox="1">
            <a:spLocks noChangeArrowheads="1"/>
          </p:cNvSpPr>
          <p:nvPr/>
        </p:nvSpPr>
        <p:spPr bwMode="auto">
          <a:xfrm>
            <a:off x="5586413" y="5113338"/>
            <a:ext cx="331787" cy="304800"/>
          </a:xfrm>
          <a:prstGeom prst="rect">
            <a:avLst/>
          </a:prstGeom>
          <a:noFill/>
          <a:ln w="9525">
            <a:noFill/>
            <a:miter lim="800000"/>
            <a:headEnd/>
            <a:tailEnd/>
          </a:ln>
          <a:effectLst/>
        </p:spPr>
        <p:txBody>
          <a:bodyPr wrap="none">
            <a:spAutoFit/>
          </a:bodyPr>
          <a:lstStyle/>
          <a:p>
            <a:r>
              <a:rPr lang="en-US" sz="1400">
                <a:latin typeface="Times New Roman" pitchFamily="18" charset="0"/>
              </a:rPr>
              <a:t>3’</a:t>
            </a:r>
          </a:p>
        </p:txBody>
      </p:sp>
      <p:sp>
        <p:nvSpPr>
          <p:cNvPr id="41038" name="Freeform 78"/>
          <p:cNvSpPr>
            <a:spLocks/>
          </p:cNvSpPr>
          <p:nvPr/>
        </p:nvSpPr>
        <p:spPr bwMode="auto">
          <a:xfrm>
            <a:off x="5514975" y="2524125"/>
            <a:ext cx="1089025" cy="1139825"/>
          </a:xfrm>
          <a:custGeom>
            <a:avLst/>
            <a:gdLst/>
            <a:ahLst/>
            <a:cxnLst>
              <a:cxn ang="0">
                <a:pos x="686" y="718"/>
              </a:cxn>
              <a:cxn ang="0">
                <a:pos x="615" y="670"/>
              </a:cxn>
              <a:cxn ang="0">
                <a:pos x="568" y="552"/>
              </a:cxn>
              <a:cxn ang="0">
                <a:pos x="536" y="505"/>
              </a:cxn>
              <a:cxn ang="0">
                <a:pos x="473" y="418"/>
              </a:cxn>
              <a:cxn ang="0">
                <a:pos x="370" y="252"/>
              </a:cxn>
              <a:cxn ang="0">
                <a:pos x="315" y="181"/>
              </a:cxn>
              <a:cxn ang="0">
                <a:pos x="252" y="118"/>
              </a:cxn>
              <a:cxn ang="0">
                <a:pos x="189" y="47"/>
              </a:cxn>
              <a:cxn ang="0">
                <a:pos x="173" y="23"/>
              </a:cxn>
              <a:cxn ang="0">
                <a:pos x="126" y="0"/>
              </a:cxn>
              <a:cxn ang="0">
                <a:pos x="94" y="23"/>
              </a:cxn>
              <a:cxn ang="0">
                <a:pos x="63" y="94"/>
              </a:cxn>
              <a:cxn ang="0">
                <a:pos x="15" y="252"/>
              </a:cxn>
              <a:cxn ang="0">
                <a:pos x="0" y="323"/>
              </a:cxn>
            </a:cxnLst>
            <a:rect l="0" t="0" r="r" b="b"/>
            <a:pathLst>
              <a:path w="686" h="718">
                <a:moveTo>
                  <a:pt x="686" y="718"/>
                </a:moveTo>
                <a:cubicBezTo>
                  <a:pt x="654" y="707"/>
                  <a:pt x="639" y="694"/>
                  <a:pt x="615" y="670"/>
                </a:cubicBezTo>
                <a:cubicBezTo>
                  <a:pt x="601" y="628"/>
                  <a:pt x="582" y="594"/>
                  <a:pt x="568" y="552"/>
                </a:cubicBezTo>
                <a:cubicBezTo>
                  <a:pt x="562" y="534"/>
                  <a:pt x="536" y="505"/>
                  <a:pt x="536" y="505"/>
                </a:cubicBezTo>
                <a:cubicBezTo>
                  <a:pt x="524" y="468"/>
                  <a:pt x="506" y="440"/>
                  <a:pt x="473" y="418"/>
                </a:cubicBezTo>
                <a:cubicBezTo>
                  <a:pt x="463" y="377"/>
                  <a:pt x="407" y="276"/>
                  <a:pt x="370" y="252"/>
                </a:cubicBezTo>
                <a:cubicBezTo>
                  <a:pt x="354" y="219"/>
                  <a:pt x="345" y="201"/>
                  <a:pt x="315" y="181"/>
                </a:cubicBezTo>
                <a:cubicBezTo>
                  <a:pt x="297" y="154"/>
                  <a:pt x="279" y="136"/>
                  <a:pt x="252" y="118"/>
                </a:cubicBezTo>
                <a:cubicBezTo>
                  <a:pt x="224" y="76"/>
                  <a:pt x="243" y="101"/>
                  <a:pt x="189" y="47"/>
                </a:cubicBezTo>
                <a:cubicBezTo>
                  <a:pt x="182" y="40"/>
                  <a:pt x="180" y="29"/>
                  <a:pt x="173" y="23"/>
                </a:cubicBezTo>
                <a:cubicBezTo>
                  <a:pt x="160" y="12"/>
                  <a:pt x="141" y="9"/>
                  <a:pt x="126" y="0"/>
                </a:cubicBezTo>
                <a:cubicBezTo>
                  <a:pt x="115" y="8"/>
                  <a:pt x="103" y="14"/>
                  <a:pt x="94" y="23"/>
                </a:cubicBezTo>
                <a:cubicBezTo>
                  <a:pt x="78" y="39"/>
                  <a:pt x="69" y="76"/>
                  <a:pt x="63" y="94"/>
                </a:cubicBezTo>
                <a:cubicBezTo>
                  <a:pt x="45" y="146"/>
                  <a:pt x="28" y="199"/>
                  <a:pt x="15" y="252"/>
                </a:cubicBezTo>
                <a:cubicBezTo>
                  <a:pt x="9" y="275"/>
                  <a:pt x="0" y="299"/>
                  <a:pt x="0" y="323"/>
                </a:cubicBezTo>
              </a:path>
            </a:pathLst>
          </a:custGeom>
          <a:noFill/>
          <a:ln w="19050" cap="flat" cmpd="sng">
            <a:solidFill>
              <a:srgbClr val="CC3300"/>
            </a:solidFill>
            <a:prstDash val="sysDot"/>
            <a:round/>
            <a:headEnd/>
            <a:tailEnd/>
          </a:ln>
          <a:effectLst/>
        </p:spPr>
        <p:txBody>
          <a:bodyPr/>
          <a:lstStyle/>
          <a:p>
            <a:endParaRPr lang="en-US"/>
          </a:p>
        </p:txBody>
      </p:sp>
      <p:sp>
        <p:nvSpPr>
          <p:cNvPr id="41039" name="Freeform 79"/>
          <p:cNvSpPr>
            <a:spLocks/>
          </p:cNvSpPr>
          <p:nvPr/>
        </p:nvSpPr>
        <p:spPr bwMode="auto">
          <a:xfrm>
            <a:off x="3986213" y="4051300"/>
            <a:ext cx="763587" cy="1277938"/>
          </a:xfrm>
          <a:custGeom>
            <a:avLst/>
            <a:gdLst/>
            <a:ahLst/>
            <a:cxnLst>
              <a:cxn ang="0">
                <a:pos x="0" y="0"/>
              </a:cxn>
              <a:cxn ang="0">
                <a:pos x="71" y="245"/>
              </a:cxn>
              <a:cxn ang="0">
                <a:pos x="126" y="355"/>
              </a:cxn>
              <a:cxn ang="0">
                <a:pos x="181" y="505"/>
              </a:cxn>
              <a:cxn ang="0">
                <a:pos x="245" y="805"/>
              </a:cxn>
              <a:cxn ang="0">
                <a:pos x="268" y="774"/>
              </a:cxn>
              <a:cxn ang="0">
                <a:pos x="292" y="758"/>
              </a:cxn>
              <a:cxn ang="0">
                <a:pos x="300" y="734"/>
              </a:cxn>
              <a:cxn ang="0">
                <a:pos x="371" y="529"/>
              </a:cxn>
              <a:cxn ang="0">
                <a:pos x="450" y="403"/>
              </a:cxn>
              <a:cxn ang="0">
                <a:pos x="481" y="340"/>
              </a:cxn>
            </a:cxnLst>
            <a:rect l="0" t="0" r="r" b="b"/>
            <a:pathLst>
              <a:path w="481" h="805">
                <a:moveTo>
                  <a:pt x="0" y="0"/>
                </a:moveTo>
                <a:cubicBezTo>
                  <a:pt x="17" y="87"/>
                  <a:pt x="38" y="163"/>
                  <a:pt x="71" y="245"/>
                </a:cubicBezTo>
                <a:cubicBezTo>
                  <a:pt x="89" y="288"/>
                  <a:pt x="87" y="329"/>
                  <a:pt x="126" y="355"/>
                </a:cubicBezTo>
                <a:cubicBezTo>
                  <a:pt x="143" y="406"/>
                  <a:pt x="151" y="460"/>
                  <a:pt x="181" y="505"/>
                </a:cubicBezTo>
                <a:cubicBezTo>
                  <a:pt x="201" y="605"/>
                  <a:pt x="219" y="706"/>
                  <a:pt x="245" y="805"/>
                </a:cubicBezTo>
                <a:cubicBezTo>
                  <a:pt x="253" y="795"/>
                  <a:pt x="259" y="783"/>
                  <a:pt x="268" y="774"/>
                </a:cubicBezTo>
                <a:cubicBezTo>
                  <a:pt x="275" y="767"/>
                  <a:pt x="286" y="766"/>
                  <a:pt x="292" y="758"/>
                </a:cubicBezTo>
                <a:cubicBezTo>
                  <a:pt x="297" y="751"/>
                  <a:pt x="297" y="742"/>
                  <a:pt x="300" y="734"/>
                </a:cubicBezTo>
                <a:cubicBezTo>
                  <a:pt x="329" y="668"/>
                  <a:pt x="348" y="598"/>
                  <a:pt x="371" y="529"/>
                </a:cubicBezTo>
                <a:cubicBezTo>
                  <a:pt x="387" y="482"/>
                  <a:pt x="398" y="420"/>
                  <a:pt x="450" y="403"/>
                </a:cubicBezTo>
                <a:cubicBezTo>
                  <a:pt x="456" y="377"/>
                  <a:pt x="460" y="358"/>
                  <a:pt x="481" y="340"/>
                </a:cubicBezTo>
              </a:path>
            </a:pathLst>
          </a:custGeom>
          <a:noFill/>
          <a:ln w="19050" cap="flat" cmpd="sng">
            <a:solidFill>
              <a:srgbClr val="CC3300"/>
            </a:solidFill>
            <a:prstDash val="sysDot"/>
            <a:round/>
            <a:headEnd/>
            <a:tailEnd/>
          </a:ln>
          <a:effectLst/>
        </p:spPr>
        <p:txBody>
          <a:bodyPr/>
          <a:lstStyle/>
          <a:p>
            <a:endParaRPr lang="en-US"/>
          </a:p>
        </p:txBody>
      </p:sp>
      <p:sp>
        <p:nvSpPr>
          <p:cNvPr id="41040" name="Text Box 80"/>
          <p:cNvSpPr txBox="1">
            <a:spLocks noChangeArrowheads="1"/>
          </p:cNvSpPr>
          <p:nvPr/>
        </p:nvSpPr>
        <p:spPr bwMode="auto">
          <a:xfrm>
            <a:off x="381000" y="2514600"/>
            <a:ext cx="3371850" cy="641350"/>
          </a:xfrm>
          <a:prstGeom prst="rect">
            <a:avLst/>
          </a:prstGeom>
          <a:noFill/>
          <a:ln w="9525">
            <a:noFill/>
            <a:miter lim="800000"/>
            <a:headEnd/>
            <a:tailEnd/>
          </a:ln>
          <a:effectLst/>
        </p:spPr>
        <p:txBody>
          <a:bodyPr wrap="none">
            <a:spAutoFit/>
          </a:bodyPr>
          <a:lstStyle/>
          <a:p>
            <a:r>
              <a:rPr lang="en-US"/>
              <a:t>Invasion of replication bubble</a:t>
            </a:r>
          </a:p>
          <a:p>
            <a:r>
              <a:rPr lang="en-US"/>
              <a:t>3’ docking of 2 separate T-DNA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646876" y="381000"/>
            <a:ext cx="3525324" cy="523220"/>
          </a:xfrm>
          <a:prstGeom prst="rect">
            <a:avLst/>
          </a:prstGeom>
          <a:noFill/>
          <a:ln w="9525">
            <a:noFill/>
            <a:miter lim="800000"/>
            <a:headEnd/>
            <a:tailEnd/>
          </a:ln>
          <a:effectLst/>
        </p:spPr>
        <p:txBody>
          <a:bodyPr wrap="none">
            <a:spAutoFit/>
          </a:bodyPr>
          <a:lstStyle/>
          <a:p>
            <a:r>
              <a:rPr lang="en-US" sz="2800" u="sng" dirty="0" smtClean="0"/>
              <a:t>The Emerging Model</a:t>
            </a:r>
            <a:endParaRPr lang="en-US" sz="2800" u="sng" dirty="0"/>
          </a:p>
        </p:txBody>
      </p:sp>
      <p:sp>
        <p:nvSpPr>
          <p:cNvPr id="7171" name="Text Box 3"/>
          <p:cNvSpPr txBox="1">
            <a:spLocks noChangeArrowheads="1"/>
          </p:cNvSpPr>
          <p:nvPr/>
        </p:nvSpPr>
        <p:spPr bwMode="auto">
          <a:xfrm>
            <a:off x="1812925" y="1260475"/>
            <a:ext cx="184150" cy="457200"/>
          </a:xfrm>
          <a:prstGeom prst="rect">
            <a:avLst/>
          </a:prstGeom>
          <a:noFill/>
          <a:ln w="9525">
            <a:noFill/>
            <a:miter lim="800000"/>
            <a:headEnd/>
            <a:tailEnd/>
          </a:ln>
          <a:effectLst/>
        </p:spPr>
        <p:txBody>
          <a:bodyPr wrap="none">
            <a:spAutoFit/>
          </a:bodyPr>
          <a:lstStyle/>
          <a:p>
            <a:endParaRPr lang="en-US" sz="2400">
              <a:latin typeface="Times New Roman" pitchFamily="18" charset="0"/>
            </a:endParaRPr>
          </a:p>
        </p:txBody>
      </p:sp>
      <p:sp>
        <p:nvSpPr>
          <p:cNvPr id="7172" name="Text Box 4"/>
          <p:cNvSpPr txBox="1">
            <a:spLocks noChangeArrowheads="1"/>
          </p:cNvSpPr>
          <p:nvPr/>
        </p:nvSpPr>
        <p:spPr bwMode="auto">
          <a:xfrm>
            <a:off x="304800" y="1279525"/>
            <a:ext cx="8515350" cy="5016758"/>
          </a:xfrm>
          <a:prstGeom prst="rect">
            <a:avLst/>
          </a:prstGeom>
          <a:noFill/>
          <a:ln w="9525">
            <a:noFill/>
            <a:miter lim="800000"/>
            <a:headEnd/>
            <a:tailEnd/>
          </a:ln>
          <a:effectLst/>
        </p:spPr>
        <p:txBody>
          <a:bodyPr>
            <a:spAutoFit/>
          </a:bodyPr>
          <a:lstStyle/>
          <a:p>
            <a:pPr marL="457200" indent="-457200">
              <a:spcBef>
                <a:spcPts val="600"/>
              </a:spcBef>
              <a:spcAft>
                <a:spcPts val="600"/>
              </a:spcAft>
              <a:buFontTx/>
              <a:buAutoNum type="arabicPeriod"/>
            </a:pPr>
            <a:r>
              <a:rPr lang="en-US" sz="2000" dirty="0"/>
              <a:t>The T-Strand is converted to </a:t>
            </a:r>
            <a:r>
              <a:rPr lang="en-US" sz="2000" i="1" dirty="0" err="1"/>
              <a:t>ds</a:t>
            </a:r>
            <a:r>
              <a:rPr lang="en-US" sz="2000" dirty="0"/>
              <a:t> form by second strand synthesis from </a:t>
            </a:r>
            <a:r>
              <a:rPr lang="en-US" sz="2000" dirty="0" smtClean="0"/>
              <a:t>the </a:t>
            </a:r>
            <a:r>
              <a:rPr lang="en-US" sz="2000" dirty="0"/>
              <a:t>variable point in the 3’ left border region up to the 5’ right border.</a:t>
            </a:r>
          </a:p>
          <a:p>
            <a:pPr marL="457200" indent="-457200">
              <a:spcBef>
                <a:spcPts val="600"/>
              </a:spcBef>
              <a:spcAft>
                <a:spcPts val="600"/>
              </a:spcAft>
              <a:buFontTx/>
              <a:buAutoNum type="arabicPeriod" startAt="2"/>
            </a:pPr>
            <a:r>
              <a:rPr lang="en-US" sz="2000" dirty="0"/>
              <a:t>The </a:t>
            </a:r>
            <a:r>
              <a:rPr lang="en-US" sz="2000" i="1" dirty="0" err="1"/>
              <a:t>ss</a:t>
            </a:r>
            <a:r>
              <a:rPr lang="en-US" sz="2000" dirty="0"/>
              <a:t> 3’ end of the T-DNA pairs with micro-homologies in the plant DNA.</a:t>
            </a:r>
          </a:p>
          <a:p>
            <a:pPr marL="457200" indent="-457200">
              <a:spcBef>
                <a:spcPts val="600"/>
              </a:spcBef>
              <a:spcAft>
                <a:spcPts val="600"/>
              </a:spcAft>
              <a:buFontTx/>
              <a:buAutoNum type="arabicPeriod" startAt="2"/>
            </a:pPr>
            <a:r>
              <a:rPr lang="en-US" sz="2000" dirty="0"/>
              <a:t>The overhanging 3’end is removed.</a:t>
            </a:r>
          </a:p>
          <a:p>
            <a:pPr marL="457200" indent="-457200">
              <a:spcBef>
                <a:spcPts val="600"/>
              </a:spcBef>
              <a:spcAft>
                <a:spcPts val="600"/>
              </a:spcAft>
              <a:buFontTx/>
              <a:buAutoNum type="arabicPeriod" startAt="2"/>
            </a:pPr>
            <a:r>
              <a:rPr lang="en-US" sz="2000" dirty="0"/>
              <a:t>The displaced bottom plant DNA is digested away.</a:t>
            </a:r>
          </a:p>
          <a:p>
            <a:pPr marL="457200" indent="-457200">
              <a:spcBef>
                <a:spcPts val="600"/>
              </a:spcBef>
              <a:spcAft>
                <a:spcPts val="600"/>
              </a:spcAft>
              <a:buFontTx/>
              <a:buAutoNum type="arabicPeriod" startAt="2"/>
            </a:pPr>
            <a:r>
              <a:rPr lang="en-US" sz="2000" dirty="0"/>
              <a:t>The 5’ end of the T-DNA is joined </a:t>
            </a:r>
            <a:r>
              <a:rPr lang="en-US" sz="2000" dirty="0" smtClean="0"/>
              <a:t>(a VirD2 </a:t>
            </a:r>
            <a:r>
              <a:rPr lang="en-US" sz="2000" dirty="0"/>
              <a:t>role?) to the plant DNA </a:t>
            </a:r>
            <a:r>
              <a:rPr lang="en-US" sz="2000" dirty="0" smtClean="0"/>
              <a:t> at a nearby </a:t>
            </a:r>
            <a:r>
              <a:rPr lang="en-US" sz="2000" dirty="0"/>
              <a:t>3’ junction.</a:t>
            </a:r>
          </a:p>
          <a:p>
            <a:pPr marL="457200" indent="-457200">
              <a:spcBef>
                <a:spcPts val="600"/>
              </a:spcBef>
              <a:spcAft>
                <a:spcPts val="600"/>
              </a:spcAft>
              <a:buFontTx/>
              <a:buAutoNum type="arabicPeriod" startAt="2"/>
            </a:pPr>
            <a:r>
              <a:rPr lang="en-US" sz="2000" dirty="0"/>
              <a:t>The upper strand at this insertion place is nicked and part of this DNA is digested, leading to small target deletion.</a:t>
            </a:r>
          </a:p>
          <a:p>
            <a:pPr marL="457200" indent="-457200">
              <a:spcBef>
                <a:spcPts val="600"/>
              </a:spcBef>
              <a:spcAft>
                <a:spcPts val="600"/>
              </a:spcAft>
              <a:buFontTx/>
              <a:buAutoNum type="arabicPeriod" startAt="7"/>
            </a:pPr>
            <a:r>
              <a:rPr lang="en-US" sz="2000" dirty="0"/>
              <a:t>DNA repair closes remaining gaps and nicks. Polymerase slipping and template switching during this process generate filler sequences and more complex rearrangements.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048000" y="1139825"/>
            <a:ext cx="3005951" cy="646331"/>
          </a:xfrm>
          <a:prstGeom prst="rect">
            <a:avLst/>
          </a:prstGeom>
          <a:noFill/>
          <a:ln w="9525">
            <a:noFill/>
            <a:miter lim="800000"/>
            <a:headEnd/>
            <a:tailEnd/>
          </a:ln>
          <a:effectLst/>
        </p:spPr>
        <p:txBody>
          <a:bodyPr wrap="none">
            <a:spAutoFit/>
          </a:bodyPr>
          <a:lstStyle/>
          <a:p>
            <a:r>
              <a:rPr lang="en-US" sz="3600" u="sng" dirty="0"/>
              <a:t>Plant factors?</a:t>
            </a:r>
          </a:p>
        </p:txBody>
      </p:sp>
      <p:sp>
        <p:nvSpPr>
          <p:cNvPr id="12291" name="Text Box 3"/>
          <p:cNvSpPr txBox="1">
            <a:spLocks noChangeArrowheads="1"/>
          </p:cNvSpPr>
          <p:nvPr/>
        </p:nvSpPr>
        <p:spPr bwMode="auto">
          <a:xfrm>
            <a:off x="1143000" y="2545140"/>
            <a:ext cx="7086600" cy="1569660"/>
          </a:xfrm>
          <a:prstGeom prst="rect">
            <a:avLst/>
          </a:prstGeom>
          <a:noFill/>
          <a:ln w="9525">
            <a:noFill/>
            <a:miter lim="800000"/>
            <a:headEnd/>
            <a:tailEnd/>
          </a:ln>
          <a:effectLst/>
        </p:spPr>
        <p:txBody>
          <a:bodyPr>
            <a:spAutoFit/>
          </a:bodyPr>
          <a:lstStyle/>
          <a:p>
            <a:r>
              <a:rPr lang="en-US" sz="2400" dirty="0"/>
              <a:t>Plant DNA repair proteins are probably involved.  These are yeast </a:t>
            </a:r>
            <a:r>
              <a:rPr lang="en-US" sz="2400" dirty="0" err="1"/>
              <a:t>homologs</a:t>
            </a:r>
            <a:r>
              <a:rPr lang="en-US" sz="2400" dirty="0"/>
              <a:t> of Rad1/Rad10 and Rad2.  Indeed plant mutants deficient in T-DNA integration are sensitive to </a:t>
            </a:r>
            <a:r>
              <a:rPr lang="en-US" sz="2400" dirty="0">
                <a:cs typeface="Times New Roman" pitchFamily="18" charset="0"/>
              </a:rPr>
              <a:t>γ-irradiation.</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81000" y="1590675"/>
            <a:ext cx="8534400" cy="3046988"/>
          </a:xfrm>
          <a:prstGeom prst="rect">
            <a:avLst/>
          </a:prstGeom>
          <a:noFill/>
          <a:ln w="9525">
            <a:noFill/>
            <a:miter lim="800000"/>
            <a:headEnd/>
            <a:tailEnd/>
          </a:ln>
          <a:effectLst/>
        </p:spPr>
        <p:txBody>
          <a:bodyPr wrap="square">
            <a:spAutoFit/>
          </a:bodyPr>
          <a:lstStyle/>
          <a:p>
            <a:pPr marL="342900" indent="-342900"/>
            <a:r>
              <a:rPr lang="en-US" sz="1600" dirty="0"/>
              <a:t>Several </a:t>
            </a:r>
            <a:r>
              <a:rPr lang="en-US" sz="1600" i="1" dirty="0" err="1"/>
              <a:t>Agrobacterium</a:t>
            </a:r>
            <a:r>
              <a:rPr lang="en-US" sz="1600" dirty="0"/>
              <a:t> virulence proteins would be expected to interact with plant </a:t>
            </a:r>
            <a:r>
              <a:rPr lang="en-US" sz="1600" dirty="0" smtClean="0"/>
              <a:t>proteins.</a:t>
            </a:r>
          </a:p>
          <a:p>
            <a:pPr marL="342900" indent="-342900"/>
            <a:endParaRPr lang="en-US" sz="1600" dirty="0" smtClean="0"/>
          </a:p>
          <a:p>
            <a:pPr marL="342900" indent="-342900"/>
            <a:r>
              <a:rPr lang="en-US" sz="1600" dirty="0" smtClean="0"/>
              <a:t>These </a:t>
            </a:r>
            <a:r>
              <a:rPr lang="en-US" sz="1600" dirty="0"/>
              <a:t>include</a:t>
            </a:r>
            <a:r>
              <a:rPr lang="en-US" sz="1600" dirty="0" smtClean="0"/>
              <a:t>:</a:t>
            </a:r>
          </a:p>
          <a:p>
            <a:pPr marL="342900" indent="-342900"/>
            <a:endParaRPr lang="en-US" sz="1600" dirty="0"/>
          </a:p>
          <a:p>
            <a:pPr marL="342900" indent="-342900">
              <a:buFontTx/>
              <a:buAutoNum type="arabicPeriod"/>
            </a:pPr>
            <a:r>
              <a:rPr lang="en-US" sz="1600" dirty="0" smtClean="0"/>
              <a:t>VirB2</a:t>
            </a:r>
            <a:r>
              <a:rPr lang="en-US" sz="1600" dirty="0"/>
              <a:t>, the major component of the T-</a:t>
            </a:r>
            <a:r>
              <a:rPr lang="en-US" sz="1600" dirty="0" err="1"/>
              <a:t>pilus</a:t>
            </a:r>
            <a:r>
              <a:rPr lang="en-US" sz="1600" dirty="0"/>
              <a:t> that is required for transformation.</a:t>
            </a:r>
          </a:p>
          <a:p>
            <a:pPr marL="342900" indent="-342900">
              <a:buFontTx/>
              <a:buAutoNum type="arabicPeriod"/>
            </a:pPr>
            <a:r>
              <a:rPr lang="en-US" sz="1600" dirty="0"/>
              <a:t>VirD2, the protein that caps the 5′ end of the transferred T-strand.</a:t>
            </a:r>
          </a:p>
          <a:p>
            <a:pPr marL="342900" indent="-342900">
              <a:buFontTx/>
              <a:buAutoNum type="arabicPeriod"/>
            </a:pPr>
            <a:r>
              <a:rPr lang="en-US" sz="1600" dirty="0"/>
              <a:t>VirE2, the single-stranded DNA binding protein that presumably coats the T-strand.</a:t>
            </a:r>
          </a:p>
          <a:p>
            <a:pPr marL="342900" indent="-342900">
              <a:buFontTx/>
              <a:buAutoNum type="arabicPeriod"/>
            </a:pPr>
            <a:r>
              <a:rPr lang="en-US" sz="1600" dirty="0" err="1"/>
              <a:t>VirF</a:t>
            </a:r>
            <a:r>
              <a:rPr lang="en-US" sz="1600" dirty="0"/>
              <a:t>, which is transferred to plant cells but whose function remains unknown. </a:t>
            </a:r>
          </a:p>
          <a:p>
            <a:pPr marL="342900" indent="-342900">
              <a:buFontTx/>
              <a:buAutoNum type="arabicPeriod"/>
            </a:pPr>
            <a:r>
              <a:rPr lang="en-US" sz="1600" dirty="0"/>
              <a:t>Several other </a:t>
            </a:r>
            <a:r>
              <a:rPr lang="en-US" sz="1600" dirty="0" err="1"/>
              <a:t>Vir</a:t>
            </a:r>
            <a:r>
              <a:rPr lang="en-US" sz="1600" dirty="0"/>
              <a:t> proteins that are on the bacterial cell surface, such as VirB5 and VirB7 (minor components of the T-</a:t>
            </a:r>
            <a:r>
              <a:rPr lang="en-US" sz="1600" dirty="0" err="1"/>
              <a:t>pilus</a:t>
            </a:r>
            <a:r>
              <a:rPr lang="en-US" sz="1600" dirty="0"/>
              <a:t>), and VirB1</a:t>
            </a:r>
            <a:r>
              <a:rPr lang="en-US" sz="1600" baseline="30000" dirty="0"/>
              <a:t>∗</a:t>
            </a:r>
            <a:r>
              <a:rPr lang="en-US" sz="1600" dirty="0"/>
              <a:t> (a processed product of VirB1 that can be found in the extracellular medium), may also interact with proteins on the surface of plant cells. </a:t>
            </a:r>
          </a:p>
        </p:txBody>
      </p:sp>
      <p:sp>
        <p:nvSpPr>
          <p:cNvPr id="23555" name="Text Box 3"/>
          <p:cNvSpPr txBox="1">
            <a:spLocks noChangeArrowheads="1"/>
          </p:cNvSpPr>
          <p:nvPr/>
        </p:nvSpPr>
        <p:spPr bwMode="auto">
          <a:xfrm>
            <a:off x="381001" y="312003"/>
            <a:ext cx="8610600" cy="830997"/>
          </a:xfrm>
          <a:prstGeom prst="rect">
            <a:avLst/>
          </a:prstGeom>
          <a:noFill/>
          <a:ln w="9525">
            <a:noFill/>
            <a:miter lim="800000"/>
            <a:headEnd/>
            <a:tailEnd/>
          </a:ln>
          <a:effectLst/>
        </p:spPr>
        <p:txBody>
          <a:bodyPr wrap="square">
            <a:spAutoFit/>
          </a:bodyPr>
          <a:lstStyle/>
          <a:p>
            <a:r>
              <a:rPr lang="en-US" sz="2400" u="sng" dirty="0"/>
              <a:t>Rationale for interaction between </a:t>
            </a:r>
            <a:r>
              <a:rPr lang="en-US" sz="2400" i="1" u="sng" dirty="0" err="1"/>
              <a:t>Agrobacterium</a:t>
            </a:r>
            <a:r>
              <a:rPr lang="en-US" sz="2400" u="sng" dirty="0"/>
              <a:t> and plant </a:t>
            </a:r>
            <a:r>
              <a:rPr lang="en-US" sz="2400" u="sng" dirty="0" smtClean="0"/>
              <a:t>proteins</a:t>
            </a:r>
            <a:r>
              <a:rPr lang="en-US" sz="2400" dirty="0" smtClean="0"/>
              <a:t> </a:t>
            </a:r>
            <a:r>
              <a:rPr lang="en-US" dirty="0" smtClean="0"/>
              <a:t>(</a:t>
            </a:r>
            <a:r>
              <a:rPr lang="en-US" dirty="0"/>
              <a:t>Plant proteins can be fished out by yeast two hybrid technology)</a:t>
            </a:r>
          </a:p>
        </p:txBody>
      </p:sp>
      <p:sp>
        <p:nvSpPr>
          <p:cNvPr id="23556" name="Text Box 4"/>
          <p:cNvSpPr txBox="1">
            <a:spLocks noChangeArrowheads="1"/>
          </p:cNvSpPr>
          <p:nvPr/>
        </p:nvSpPr>
        <p:spPr bwMode="auto">
          <a:xfrm>
            <a:off x="1106487" y="4905375"/>
            <a:ext cx="6513513" cy="1190625"/>
          </a:xfrm>
          <a:prstGeom prst="rect">
            <a:avLst/>
          </a:prstGeom>
          <a:noFill/>
          <a:ln w="9525">
            <a:noFill/>
            <a:miter lim="800000"/>
            <a:headEnd/>
            <a:tailEnd/>
          </a:ln>
          <a:effectLst/>
        </p:spPr>
        <p:txBody>
          <a:bodyPr wrap="none">
            <a:spAutoFit/>
          </a:bodyPr>
          <a:lstStyle/>
          <a:p>
            <a:r>
              <a:rPr lang="en-US" dirty="0"/>
              <a:t>Results of yeast </a:t>
            </a:r>
            <a:r>
              <a:rPr lang="en-US" dirty="0" smtClean="0"/>
              <a:t>two-hybrid </a:t>
            </a:r>
            <a:r>
              <a:rPr lang="en-US" dirty="0"/>
              <a:t>experiments:</a:t>
            </a:r>
          </a:p>
          <a:p>
            <a:endParaRPr lang="en-US" dirty="0"/>
          </a:p>
          <a:p>
            <a:r>
              <a:rPr lang="en-US" dirty="0"/>
              <a:t>VirD2 bait: </a:t>
            </a:r>
            <a:r>
              <a:rPr lang="en-US" dirty="0" err="1"/>
              <a:t>importin</a:t>
            </a:r>
            <a:r>
              <a:rPr lang="en-US" dirty="0"/>
              <a:t>-</a:t>
            </a:r>
            <a:r>
              <a:rPr lang="el-GR" dirty="0">
                <a:cs typeface="Arial" pitchFamily="34" charset="0"/>
              </a:rPr>
              <a:t>α</a:t>
            </a:r>
            <a:r>
              <a:rPr lang="en-US" dirty="0">
                <a:cs typeface="Arial" pitchFamily="34" charset="0"/>
              </a:rPr>
              <a:t>1 involved in nuclear transport of proteins</a:t>
            </a:r>
          </a:p>
          <a:p>
            <a:r>
              <a:rPr lang="en-US" dirty="0">
                <a:cs typeface="Arial" pitchFamily="34" charset="0"/>
              </a:rPr>
              <a:t>VirE2 bait: VIP1 involved in nuclear transport of T-DNA</a:t>
            </a:r>
            <a:endParaRPr lang="el-GR" dirty="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438400" y="381000"/>
            <a:ext cx="4035079" cy="584775"/>
          </a:xfrm>
          <a:prstGeom prst="rect">
            <a:avLst/>
          </a:prstGeom>
          <a:noFill/>
          <a:ln w="9525">
            <a:noFill/>
            <a:miter lim="800000"/>
            <a:headEnd/>
            <a:tailEnd/>
          </a:ln>
          <a:effectLst/>
        </p:spPr>
        <p:txBody>
          <a:bodyPr wrap="none">
            <a:spAutoFit/>
          </a:bodyPr>
          <a:lstStyle/>
          <a:p>
            <a:r>
              <a:rPr lang="en-US" sz="3200" u="sng" dirty="0"/>
              <a:t>Role of the Plant Cell</a:t>
            </a:r>
          </a:p>
        </p:txBody>
      </p:sp>
      <p:sp>
        <p:nvSpPr>
          <p:cNvPr id="13315" name="Text Box 3"/>
          <p:cNvSpPr txBox="1">
            <a:spLocks noChangeArrowheads="1"/>
          </p:cNvSpPr>
          <p:nvPr/>
        </p:nvSpPr>
        <p:spPr bwMode="auto">
          <a:xfrm>
            <a:off x="1371600" y="1295400"/>
            <a:ext cx="6934200" cy="4524315"/>
          </a:xfrm>
          <a:prstGeom prst="rect">
            <a:avLst/>
          </a:prstGeom>
          <a:noFill/>
          <a:ln w="9525">
            <a:noFill/>
            <a:miter lim="800000"/>
            <a:headEnd/>
            <a:tailEnd/>
          </a:ln>
          <a:effectLst/>
        </p:spPr>
        <p:txBody>
          <a:bodyPr>
            <a:spAutoFit/>
          </a:bodyPr>
          <a:lstStyle/>
          <a:p>
            <a:pPr marL="457200" indent="-457200"/>
            <a:r>
              <a:rPr lang="en-US" sz="2400" u="sng" dirty="0"/>
              <a:t>Transformation efficiency:</a:t>
            </a:r>
            <a:r>
              <a:rPr lang="en-US" sz="2400" dirty="0"/>
              <a:t> </a:t>
            </a:r>
            <a:endParaRPr lang="en-US" sz="2400" dirty="0" smtClean="0"/>
          </a:p>
          <a:p>
            <a:pPr marL="457200" indent="-457200"/>
            <a:endParaRPr lang="en-US" sz="2400" dirty="0"/>
          </a:p>
          <a:p>
            <a:pPr marL="457200" indent="-457200">
              <a:buFontTx/>
              <a:buAutoNum type="arabicPeriod"/>
            </a:pPr>
            <a:r>
              <a:rPr lang="en-US" sz="2400" dirty="0"/>
              <a:t>Cultivar/ ecotype </a:t>
            </a:r>
            <a:r>
              <a:rPr lang="en-US" sz="2400" dirty="0" smtClean="0"/>
              <a:t>variations observed.</a:t>
            </a:r>
            <a:endParaRPr lang="en-US" sz="2400" dirty="0"/>
          </a:p>
          <a:p>
            <a:pPr marL="457200" indent="-457200">
              <a:buFontTx/>
              <a:buAutoNum type="arabicPeriod"/>
            </a:pPr>
            <a:r>
              <a:rPr lang="en-US" sz="2400" dirty="0"/>
              <a:t>Tissue or cell type </a:t>
            </a:r>
            <a:r>
              <a:rPr lang="en-US" sz="2400" dirty="0" smtClean="0"/>
              <a:t>variations observed.</a:t>
            </a:r>
            <a:endParaRPr lang="en-US" sz="2400" dirty="0"/>
          </a:p>
          <a:p>
            <a:pPr marL="457200" indent="-457200"/>
            <a:endParaRPr lang="en-US" sz="2400" dirty="0" smtClean="0"/>
          </a:p>
          <a:p>
            <a:pPr marL="457200" indent="-457200"/>
            <a:r>
              <a:rPr lang="en-US" sz="2400" dirty="0" smtClean="0"/>
              <a:t>Are plant factors/ plant genes involved?</a:t>
            </a:r>
            <a:endParaRPr lang="en-US" sz="2400" dirty="0"/>
          </a:p>
          <a:p>
            <a:pPr marL="457200" indent="-457200"/>
            <a:endParaRPr lang="en-US" sz="2400" dirty="0"/>
          </a:p>
          <a:p>
            <a:pPr marL="457200" indent="-457200"/>
            <a:r>
              <a:rPr lang="en-US" sz="2400" u="sng" dirty="0"/>
              <a:t>Survey of Arabidopsis T-DNA tagged lines</a:t>
            </a:r>
          </a:p>
          <a:p>
            <a:pPr marL="457200" indent="-457200"/>
            <a:r>
              <a:rPr lang="en-US" sz="2400" u="sng" dirty="0"/>
              <a:t>(</a:t>
            </a:r>
            <a:r>
              <a:rPr lang="en-US" sz="2400" u="sng" dirty="0" err="1"/>
              <a:t>Feldmann</a:t>
            </a:r>
            <a:r>
              <a:rPr lang="en-US" sz="2400" u="sng" dirty="0"/>
              <a:t> collection</a:t>
            </a:r>
            <a:r>
              <a:rPr lang="en-US" sz="2400" u="sng" dirty="0" smtClean="0"/>
              <a:t>):</a:t>
            </a:r>
          </a:p>
          <a:p>
            <a:pPr marL="457200" indent="-457200"/>
            <a:endParaRPr lang="en-US" sz="2400" u="sng" dirty="0"/>
          </a:p>
          <a:p>
            <a:pPr marL="457200" indent="-457200">
              <a:buFontTx/>
              <a:buAutoNum type="arabicPeriod"/>
            </a:pPr>
            <a:r>
              <a:rPr lang="en-US" sz="2400" dirty="0"/>
              <a:t>Root </a:t>
            </a:r>
            <a:r>
              <a:rPr lang="en-US" sz="2400" dirty="0" err="1"/>
              <a:t>explant</a:t>
            </a:r>
            <a:r>
              <a:rPr lang="en-US" sz="2400" dirty="0"/>
              <a:t> transformation.</a:t>
            </a:r>
          </a:p>
          <a:p>
            <a:pPr marL="457200" indent="-457200">
              <a:buFontTx/>
              <a:buAutoNum type="arabicPeriod"/>
            </a:pPr>
            <a:r>
              <a:rPr lang="en-US" sz="2400" dirty="0" err="1" smtClean="0"/>
              <a:t>Germline</a:t>
            </a:r>
            <a:r>
              <a:rPr lang="en-US" sz="2400" dirty="0" smtClean="0"/>
              <a:t> </a:t>
            </a:r>
            <a:r>
              <a:rPr lang="en-US" sz="2400" dirty="0"/>
              <a:t>transformation method.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1463675" y="750888"/>
            <a:ext cx="5791200" cy="0"/>
          </a:xfrm>
          <a:prstGeom prst="line">
            <a:avLst/>
          </a:prstGeom>
          <a:noFill/>
          <a:ln w="9525">
            <a:solidFill>
              <a:schemeClr val="tx1"/>
            </a:solidFill>
            <a:round/>
            <a:headEnd/>
            <a:tailEnd/>
          </a:ln>
          <a:effectLst/>
        </p:spPr>
        <p:txBody>
          <a:bodyPr/>
          <a:lstStyle/>
          <a:p>
            <a:endParaRPr lang="en-US"/>
          </a:p>
        </p:txBody>
      </p:sp>
      <p:sp>
        <p:nvSpPr>
          <p:cNvPr id="14339" name="Line 3"/>
          <p:cNvSpPr>
            <a:spLocks noChangeShapeType="1"/>
          </p:cNvSpPr>
          <p:nvPr/>
        </p:nvSpPr>
        <p:spPr bwMode="auto">
          <a:xfrm>
            <a:off x="1463675" y="1512888"/>
            <a:ext cx="5791200" cy="0"/>
          </a:xfrm>
          <a:prstGeom prst="line">
            <a:avLst/>
          </a:prstGeom>
          <a:noFill/>
          <a:ln w="9525">
            <a:solidFill>
              <a:schemeClr val="tx1"/>
            </a:solidFill>
            <a:round/>
            <a:headEnd/>
            <a:tailEnd/>
          </a:ln>
          <a:effectLst/>
        </p:spPr>
        <p:txBody>
          <a:bodyPr/>
          <a:lstStyle/>
          <a:p>
            <a:endParaRPr lang="en-US"/>
          </a:p>
        </p:txBody>
      </p:sp>
      <p:sp>
        <p:nvSpPr>
          <p:cNvPr id="14340" name="Line 4"/>
          <p:cNvSpPr>
            <a:spLocks noChangeShapeType="1"/>
          </p:cNvSpPr>
          <p:nvPr/>
        </p:nvSpPr>
        <p:spPr bwMode="auto">
          <a:xfrm>
            <a:off x="2606675" y="750888"/>
            <a:ext cx="0" cy="2819400"/>
          </a:xfrm>
          <a:prstGeom prst="line">
            <a:avLst/>
          </a:prstGeom>
          <a:noFill/>
          <a:ln w="9525">
            <a:solidFill>
              <a:schemeClr val="tx1"/>
            </a:solidFill>
            <a:round/>
            <a:headEnd/>
            <a:tailEnd/>
          </a:ln>
          <a:effectLst/>
        </p:spPr>
        <p:txBody>
          <a:bodyPr/>
          <a:lstStyle/>
          <a:p>
            <a:endParaRPr lang="en-US"/>
          </a:p>
        </p:txBody>
      </p:sp>
      <p:sp>
        <p:nvSpPr>
          <p:cNvPr id="14341" name="Text Box 5"/>
          <p:cNvSpPr txBox="1">
            <a:spLocks noChangeArrowheads="1"/>
          </p:cNvSpPr>
          <p:nvPr/>
        </p:nvSpPr>
        <p:spPr bwMode="auto">
          <a:xfrm>
            <a:off x="1447800" y="1600200"/>
            <a:ext cx="6164263" cy="1920875"/>
          </a:xfrm>
          <a:prstGeom prst="rect">
            <a:avLst/>
          </a:prstGeom>
          <a:noFill/>
          <a:ln w="9525">
            <a:noFill/>
            <a:miter lim="800000"/>
            <a:headEnd/>
            <a:tailEnd/>
          </a:ln>
          <a:effectLst/>
        </p:spPr>
        <p:txBody>
          <a:bodyPr wrap="none">
            <a:spAutoFit/>
          </a:bodyPr>
          <a:lstStyle/>
          <a:p>
            <a:r>
              <a:rPr lang="en-US" sz="2000" dirty="0"/>
              <a:t>Ws		None		87%		0.26</a:t>
            </a:r>
          </a:p>
          <a:p>
            <a:r>
              <a:rPr lang="en-US" sz="2000" dirty="0"/>
              <a:t>Aa-0		None		89%		0.63</a:t>
            </a:r>
          </a:p>
          <a:p>
            <a:r>
              <a:rPr lang="en-US" sz="2000" i="1" dirty="0"/>
              <a:t>rat-1</a:t>
            </a:r>
            <a:r>
              <a:rPr lang="en-US" sz="2000" dirty="0"/>
              <a:t>		bacterial att.	5		0.22</a:t>
            </a:r>
          </a:p>
          <a:p>
            <a:r>
              <a:rPr lang="en-US" sz="2000" i="1" dirty="0"/>
              <a:t>rat-3</a:t>
            </a:r>
            <a:r>
              <a:rPr lang="en-US" sz="2000" dirty="0"/>
              <a:t>		bact. Att.	9		0.22</a:t>
            </a:r>
          </a:p>
          <a:p>
            <a:r>
              <a:rPr lang="en-US" sz="2000" i="1" dirty="0"/>
              <a:t>rat-5</a:t>
            </a:r>
            <a:r>
              <a:rPr lang="en-US" sz="2000" dirty="0"/>
              <a:t>		integration	15		0.22</a:t>
            </a:r>
          </a:p>
          <a:p>
            <a:r>
              <a:rPr lang="en-US" sz="2000" i="1" dirty="0"/>
              <a:t>rat-9</a:t>
            </a:r>
            <a:r>
              <a:rPr lang="en-US" sz="2000" dirty="0"/>
              <a:t>		integration	6		0.21</a:t>
            </a:r>
          </a:p>
        </p:txBody>
      </p:sp>
      <p:sp>
        <p:nvSpPr>
          <p:cNvPr id="14342" name="Text Box 6"/>
          <p:cNvSpPr txBox="1">
            <a:spLocks noChangeArrowheads="1"/>
          </p:cNvSpPr>
          <p:nvPr/>
        </p:nvSpPr>
        <p:spPr bwMode="auto">
          <a:xfrm>
            <a:off x="1539875" y="823913"/>
            <a:ext cx="1171575" cy="701675"/>
          </a:xfrm>
          <a:prstGeom prst="rect">
            <a:avLst/>
          </a:prstGeom>
          <a:noFill/>
          <a:ln w="9525">
            <a:noFill/>
            <a:miter lim="800000"/>
            <a:headEnd/>
            <a:tailEnd/>
          </a:ln>
          <a:effectLst/>
        </p:spPr>
        <p:txBody>
          <a:bodyPr wrap="none">
            <a:spAutoFit/>
          </a:bodyPr>
          <a:lstStyle/>
          <a:p>
            <a:r>
              <a:rPr lang="en-US" sz="2000"/>
              <a:t>Ecotype/</a:t>
            </a:r>
          </a:p>
          <a:p>
            <a:r>
              <a:rPr lang="en-US" sz="2000"/>
              <a:t>mutant</a:t>
            </a:r>
          </a:p>
        </p:txBody>
      </p:sp>
      <p:sp>
        <p:nvSpPr>
          <p:cNvPr id="14343" name="Text Box 7"/>
          <p:cNvSpPr txBox="1">
            <a:spLocks noChangeArrowheads="1"/>
          </p:cNvSpPr>
          <p:nvPr/>
        </p:nvSpPr>
        <p:spPr bwMode="auto">
          <a:xfrm>
            <a:off x="3368675" y="914400"/>
            <a:ext cx="806450" cy="396875"/>
          </a:xfrm>
          <a:prstGeom prst="rect">
            <a:avLst/>
          </a:prstGeom>
          <a:noFill/>
          <a:ln w="9525">
            <a:noFill/>
            <a:miter lim="800000"/>
            <a:headEnd/>
            <a:tailEnd/>
          </a:ln>
          <a:effectLst/>
        </p:spPr>
        <p:txBody>
          <a:bodyPr wrap="none">
            <a:spAutoFit/>
          </a:bodyPr>
          <a:lstStyle/>
          <a:p>
            <a:r>
              <a:rPr lang="en-US" sz="2000"/>
              <a:t>Block</a:t>
            </a:r>
          </a:p>
        </p:txBody>
      </p:sp>
      <p:sp>
        <p:nvSpPr>
          <p:cNvPr id="14344" name="Text Box 8"/>
          <p:cNvSpPr txBox="1">
            <a:spLocks noChangeArrowheads="1"/>
          </p:cNvSpPr>
          <p:nvPr/>
        </p:nvSpPr>
        <p:spPr bwMode="auto">
          <a:xfrm>
            <a:off x="5486400" y="685800"/>
            <a:ext cx="1271588" cy="396875"/>
          </a:xfrm>
          <a:prstGeom prst="rect">
            <a:avLst/>
          </a:prstGeom>
          <a:noFill/>
          <a:ln w="9525">
            <a:noFill/>
            <a:miter lim="800000"/>
            <a:headEnd/>
            <a:tailEnd/>
          </a:ln>
          <a:effectLst/>
        </p:spPr>
        <p:txBody>
          <a:bodyPr wrap="none">
            <a:spAutoFit/>
          </a:bodyPr>
          <a:lstStyle/>
          <a:p>
            <a:r>
              <a:rPr lang="en-US" sz="2000" u="sng"/>
              <a:t>Efficiency</a:t>
            </a:r>
          </a:p>
        </p:txBody>
      </p:sp>
      <p:sp>
        <p:nvSpPr>
          <p:cNvPr id="14345" name="Text Box 9"/>
          <p:cNvSpPr txBox="1">
            <a:spLocks noChangeArrowheads="1"/>
          </p:cNvSpPr>
          <p:nvPr/>
        </p:nvSpPr>
        <p:spPr bwMode="auto">
          <a:xfrm>
            <a:off x="4892675" y="1192213"/>
            <a:ext cx="1323975" cy="336550"/>
          </a:xfrm>
          <a:prstGeom prst="rect">
            <a:avLst/>
          </a:prstGeom>
          <a:noFill/>
          <a:ln w="9525">
            <a:noFill/>
            <a:miter lim="800000"/>
            <a:headEnd/>
            <a:tailEnd/>
          </a:ln>
          <a:effectLst/>
        </p:spPr>
        <p:txBody>
          <a:bodyPr wrap="none">
            <a:spAutoFit/>
          </a:bodyPr>
          <a:lstStyle/>
          <a:p>
            <a:r>
              <a:rPr lang="en-US" sz="1600"/>
              <a:t>Root explant</a:t>
            </a:r>
          </a:p>
        </p:txBody>
      </p:sp>
      <p:sp>
        <p:nvSpPr>
          <p:cNvPr id="14346" name="Text Box 10"/>
          <p:cNvSpPr txBox="1">
            <a:spLocks noChangeArrowheads="1"/>
          </p:cNvSpPr>
          <p:nvPr/>
        </p:nvSpPr>
        <p:spPr bwMode="auto">
          <a:xfrm>
            <a:off x="6400800" y="990600"/>
            <a:ext cx="1484313" cy="581025"/>
          </a:xfrm>
          <a:prstGeom prst="rect">
            <a:avLst/>
          </a:prstGeom>
          <a:noFill/>
          <a:ln w="9525">
            <a:noFill/>
            <a:miter lim="800000"/>
            <a:headEnd/>
            <a:tailEnd/>
          </a:ln>
          <a:effectLst/>
        </p:spPr>
        <p:txBody>
          <a:bodyPr wrap="none">
            <a:spAutoFit/>
          </a:bodyPr>
          <a:lstStyle/>
          <a:p>
            <a:r>
              <a:rPr lang="en-US" sz="1600"/>
              <a:t>Germ-line </a:t>
            </a:r>
          </a:p>
          <a:p>
            <a:r>
              <a:rPr lang="en-US" sz="1600"/>
              <a:t>transformation</a:t>
            </a:r>
          </a:p>
        </p:txBody>
      </p:sp>
      <p:sp>
        <p:nvSpPr>
          <p:cNvPr id="14349" name="Text Box 13"/>
          <p:cNvSpPr txBox="1">
            <a:spLocks noChangeArrowheads="1"/>
          </p:cNvSpPr>
          <p:nvPr/>
        </p:nvSpPr>
        <p:spPr bwMode="auto">
          <a:xfrm>
            <a:off x="838200" y="4419600"/>
            <a:ext cx="7766050" cy="366713"/>
          </a:xfrm>
          <a:prstGeom prst="rect">
            <a:avLst/>
          </a:prstGeom>
          <a:noFill/>
          <a:ln w="9525">
            <a:noFill/>
            <a:miter lim="800000"/>
            <a:headEnd/>
            <a:tailEnd/>
          </a:ln>
          <a:effectLst/>
        </p:spPr>
        <p:txBody>
          <a:bodyPr wrap="none">
            <a:spAutoFit/>
          </a:bodyPr>
          <a:lstStyle/>
          <a:p>
            <a:r>
              <a:rPr lang="en-US"/>
              <a:t>Several </a:t>
            </a:r>
            <a:r>
              <a:rPr lang="en-US" i="1"/>
              <a:t>RAT</a:t>
            </a:r>
            <a:r>
              <a:rPr lang="en-US"/>
              <a:t> genes have been isolated using this forward screen approach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838200" y="4800600"/>
            <a:ext cx="7848600" cy="1846659"/>
          </a:xfrm>
          <a:prstGeom prst="rect">
            <a:avLst/>
          </a:prstGeom>
          <a:noFill/>
          <a:ln w="9525">
            <a:noFill/>
            <a:miter lim="800000"/>
            <a:headEnd/>
            <a:tailEnd/>
          </a:ln>
          <a:effectLst/>
        </p:spPr>
        <p:txBody>
          <a:bodyPr wrap="square">
            <a:spAutoFit/>
          </a:bodyPr>
          <a:lstStyle/>
          <a:p>
            <a:pPr marL="457200" indent="-457200"/>
            <a:r>
              <a:rPr lang="en-US" sz="2400" u="sng" dirty="0"/>
              <a:t>Inheritance</a:t>
            </a:r>
            <a:endParaRPr lang="en-US" sz="2400" dirty="0"/>
          </a:p>
          <a:p>
            <a:pPr marL="457200" indent="-457200">
              <a:buFontTx/>
              <a:buChar char="•"/>
            </a:pPr>
            <a:r>
              <a:rPr lang="en-US" sz="2400" dirty="0" err="1"/>
              <a:t>Mendalian</a:t>
            </a:r>
            <a:r>
              <a:rPr lang="en-US" sz="2400" dirty="0"/>
              <a:t> or </a:t>
            </a:r>
            <a:r>
              <a:rPr lang="en-US" sz="2400" dirty="0" smtClean="0"/>
              <a:t>non-</a:t>
            </a:r>
            <a:r>
              <a:rPr lang="en-US" sz="2400" dirty="0" err="1" smtClean="0"/>
              <a:t>mendalian</a:t>
            </a:r>
            <a:r>
              <a:rPr lang="en-US" sz="2400" dirty="0" smtClean="0"/>
              <a:t>: </a:t>
            </a:r>
            <a:r>
              <a:rPr lang="en-US" dirty="0" smtClean="0"/>
              <a:t>non-</a:t>
            </a:r>
            <a:r>
              <a:rPr lang="en-US" dirty="0" err="1" smtClean="0"/>
              <a:t>mendalian</a:t>
            </a:r>
            <a:r>
              <a:rPr lang="en-US" dirty="0" smtClean="0"/>
              <a:t> manner of inheritance is indicative of </a:t>
            </a:r>
            <a:r>
              <a:rPr lang="en-US" dirty="0" err="1" smtClean="0"/>
              <a:t>transgene</a:t>
            </a:r>
            <a:r>
              <a:rPr lang="en-US" dirty="0" smtClean="0"/>
              <a:t> instability</a:t>
            </a:r>
            <a:endParaRPr lang="en-US" dirty="0"/>
          </a:p>
          <a:p>
            <a:pPr marL="457200" indent="-457200">
              <a:buFontTx/>
              <a:buChar char="•"/>
            </a:pPr>
            <a:r>
              <a:rPr lang="en-US" sz="2400" dirty="0"/>
              <a:t>Faithful expression or </a:t>
            </a:r>
            <a:r>
              <a:rPr lang="en-US" sz="2400" dirty="0" smtClean="0"/>
              <a:t>not: </a:t>
            </a:r>
            <a:r>
              <a:rPr lang="en-US" dirty="0" smtClean="0"/>
              <a:t>i.e. change in the level of expression from one generation to other</a:t>
            </a:r>
            <a:r>
              <a:rPr lang="en-US" sz="2400" dirty="0" smtClean="0"/>
              <a:t>.</a:t>
            </a:r>
            <a:endParaRPr lang="en-US" sz="2400" dirty="0"/>
          </a:p>
        </p:txBody>
      </p:sp>
      <p:sp>
        <p:nvSpPr>
          <p:cNvPr id="25603" name="Text Box 3"/>
          <p:cNvSpPr txBox="1">
            <a:spLocks noChangeArrowheads="1"/>
          </p:cNvSpPr>
          <p:nvPr/>
        </p:nvSpPr>
        <p:spPr bwMode="auto">
          <a:xfrm>
            <a:off x="838200" y="836613"/>
            <a:ext cx="8305800" cy="2092881"/>
          </a:xfrm>
          <a:prstGeom prst="rect">
            <a:avLst/>
          </a:prstGeom>
          <a:noFill/>
          <a:ln w="9525">
            <a:noFill/>
            <a:miter lim="800000"/>
            <a:headEnd/>
            <a:tailEnd/>
          </a:ln>
          <a:effectLst/>
        </p:spPr>
        <p:txBody>
          <a:bodyPr wrap="square">
            <a:spAutoFit/>
          </a:bodyPr>
          <a:lstStyle/>
          <a:p>
            <a:pPr marL="457200" indent="-457200"/>
            <a:r>
              <a:rPr lang="en-US" sz="2400" u="sng" dirty="0" err="1" smtClean="0"/>
              <a:t>Transgene</a:t>
            </a:r>
            <a:r>
              <a:rPr lang="en-US" sz="2400" u="sng" dirty="0" smtClean="0"/>
              <a:t> Expression</a:t>
            </a:r>
            <a:endParaRPr lang="en-US" sz="2400" u="sng" dirty="0"/>
          </a:p>
          <a:p>
            <a:pPr marL="457200" indent="-457200">
              <a:buFontTx/>
              <a:buChar char="•"/>
            </a:pPr>
            <a:r>
              <a:rPr lang="en-US" sz="2400" dirty="0"/>
              <a:t>Variation between transgenic lines.</a:t>
            </a:r>
          </a:p>
          <a:p>
            <a:pPr marL="457200" indent="-457200">
              <a:buFontTx/>
              <a:buChar char="•"/>
            </a:pPr>
            <a:r>
              <a:rPr lang="en-US" sz="2400" dirty="0"/>
              <a:t>Variation over generations: </a:t>
            </a:r>
            <a:r>
              <a:rPr lang="en-US" sz="1600" dirty="0" smtClean="0"/>
              <a:t>commonly observed with </a:t>
            </a:r>
            <a:r>
              <a:rPr lang="en-US" sz="1600" dirty="0" err="1"/>
              <a:t>with</a:t>
            </a:r>
            <a:r>
              <a:rPr lang="en-US" sz="1600" dirty="0"/>
              <a:t> </a:t>
            </a:r>
            <a:r>
              <a:rPr lang="en-US" sz="1600" dirty="0" smtClean="0"/>
              <a:t>complex integration </a:t>
            </a:r>
            <a:r>
              <a:rPr lang="en-US" sz="1600" dirty="0"/>
              <a:t>locus</a:t>
            </a:r>
            <a:endParaRPr lang="en-US" sz="2400" dirty="0"/>
          </a:p>
          <a:p>
            <a:pPr marL="457200" indent="-457200">
              <a:buFontTx/>
              <a:buChar char="•"/>
            </a:pPr>
            <a:r>
              <a:rPr lang="en-US" sz="2400" dirty="0"/>
              <a:t>Specificity of the promoter </a:t>
            </a:r>
            <a:r>
              <a:rPr lang="en-US" sz="2400" dirty="0" smtClean="0"/>
              <a:t>altered </a:t>
            </a:r>
            <a:r>
              <a:rPr lang="en-US" dirty="0" smtClean="0"/>
              <a:t>(e.g. endosperm specific promoter would express in leaves)</a:t>
            </a:r>
            <a:endParaRPr lang="en-US" dirty="0"/>
          </a:p>
        </p:txBody>
      </p:sp>
      <p:sp>
        <p:nvSpPr>
          <p:cNvPr id="25604" name="Text Box 4"/>
          <p:cNvSpPr txBox="1">
            <a:spLocks noChangeArrowheads="1"/>
          </p:cNvSpPr>
          <p:nvPr/>
        </p:nvSpPr>
        <p:spPr bwMode="auto">
          <a:xfrm>
            <a:off x="762000" y="3048000"/>
            <a:ext cx="7848600" cy="1384995"/>
          </a:xfrm>
          <a:prstGeom prst="rect">
            <a:avLst/>
          </a:prstGeom>
          <a:noFill/>
          <a:ln w="9525">
            <a:noFill/>
            <a:miter lim="800000"/>
            <a:headEnd/>
            <a:tailEnd/>
          </a:ln>
          <a:effectLst/>
        </p:spPr>
        <p:txBody>
          <a:bodyPr wrap="square">
            <a:spAutoFit/>
          </a:bodyPr>
          <a:lstStyle/>
          <a:p>
            <a:r>
              <a:rPr lang="en-US" sz="2400" u="sng" dirty="0" err="1"/>
              <a:t>Clonal</a:t>
            </a:r>
            <a:r>
              <a:rPr lang="en-US" sz="2400" u="sng" dirty="0"/>
              <a:t> Variation:</a:t>
            </a:r>
          </a:p>
          <a:p>
            <a:r>
              <a:rPr lang="en-US" sz="2000" dirty="0"/>
              <a:t>Multiple regenerated plants obtained from the callus of a single transformation event may display expression variation.  In some cases</a:t>
            </a:r>
            <a:r>
              <a:rPr lang="en-US" sz="2000" dirty="0" smtClean="0"/>
              <a:t>, </a:t>
            </a:r>
            <a:r>
              <a:rPr lang="en-US" sz="2000" dirty="0"/>
              <a:t>differences </a:t>
            </a:r>
            <a:r>
              <a:rPr lang="en-US" sz="2000" dirty="0" smtClean="0"/>
              <a:t>in the </a:t>
            </a:r>
            <a:r>
              <a:rPr lang="en-US" sz="2000" dirty="0"/>
              <a:t>integration patterns are also seen.</a:t>
            </a:r>
          </a:p>
        </p:txBody>
      </p:sp>
      <p:sp>
        <p:nvSpPr>
          <p:cNvPr id="25605" name="Text Box 5"/>
          <p:cNvSpPr txBox="1">
            <a:spLocks noChangeArrowheads="1"/>
          </p:cNvSpPr>
          <p:nvPr/>
        </p:nvSpPr>
        <p:spPr bwMode="auto">
          <a:xfrm>
            <a:off x="1676400" y="0"/>
            <a:ext cx="6172200" cy="707886"/>
          </a:xfrm>
          <a:prstGeom prst="rect">
            <a:avLst/>
          </a:prstGeom>
          <a:noFill/>
          <a:ln w="9525">
            <a:noFill/>
            <a:miter lim="800000"/>
            <a:headEnd/>
            <a:tailEnd/>
          </a:ln>
          <a:effectLst/>
        </p:spPr>
        <p:txBody>
          <a:bodyPr wrap="square">
            <a:spAutoFit/>
          </a:bodyPr>
          <a:lstStyle/>
          <a:p>
            <a:r>
              <a:rPr lang="en-US" sz="2400" u="sng" dirty="0"/>
              <a:t>Commonly observed </a:t>
            </a:r>
            <a:r>
              <a:rPr lang="en-US" sz="2400" u="sng" dirty="0" smtClean="0"/>
              <a:t>features </a:t>
            </a:r>
            <a:r>
              <a:rPr lang="en-US" sz="1600" u="sng" dirty="0" smtClean="0"/>
              <a:t>(based on DNA and RNA analysis of transgenic clones)</a:t>
            </a:r>
            <a:endParaRPr lang="en-US" sz="1600" u="sn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20" name="Group 16"/>
          <p:cNvGrpSpPr>
            <a:grpSpLocks/>
          </p:cNvGrpSpPr>
          <p:nvPr/>
        </p:nvGrpSpPr>
        <p:grpSpPr bwMode="auto">
          <a:xfrm>
            <a:off x="1981200" y="598488"/>
            <a:ext cx="4667250" cy="2449512"/>
            <a:chOff x="1248" y="377"/>
            <a:chExt cx="2940" cy="1783"/>
          </a:xfrm>
        </p:grpSpPr>
        <p:sp>
          <p:nvSpPr>
            <p:cNvPr id="47106" name="Line 2"/>
            <p:cNvSpPr>
              <a:spLocks noChangeShapeType="1"/>
            </p:cNvSpPr>
            <p:nvPr/>
          </p:nvSpPr>
          <p:spPr bwMode="auto">
            <a:xfrm>
              <a:off x="1258" y="377"/>
              <a:ext cx="2928" cy="0"/>
            </a:xfrm>
            <a:prstGeom prst="line">
              <a:avLst/>
            </a:prstGeom>
            <a:noFill/>
            <a:ln w="9525">
              <a:solidFill>
                <a:schemeClr val="tx1"/>
              </a:solidFill>
              <a:round/>
              <a:headEnd/>
              <a:tailEnd/>
            </a:ln>
            <a:effectLst/>
          </p:spPr>
          <p:txBody>
            <a:bodyPr/>
            <a:lstStyle/>
            <a:p>
              <a:endParaRPr lang="en-US"/>
            </a:p>
          </p:txBody>
        </p:sp>
        <p:sp>
          <p:nvSpPr>
            <p:cNvPr id="47107" name="Line 3"/>
            <p:cNvSpPr>
              <a:spLocks noChangeShapeType="1"/>
            </p:cNvSpPr>
            <p:nvPr/>
          </p:nvSpPr>
          <p:spPr bwMode="auto">
            <a:xfrm>
              <a:off x="1258" y="857"/>
              <a:ext cx="2880" cy="0"/>
            </a:xfrm>
            <a:prstGeom prst="line">
              <a:avLst/>
            </a:prstGeom>
            <a:noFill/>
            <a:ln w="9525">
              <a:solidFill>
                <a:schemeClr val="tx1"/>
              </a:solidFill>
              <a:round/>
              <a:headEnd/>
              <a:tailEnd/>
            </a:ln>
            <a:effectLst/>
          </p:spPr>
          <p:txBody>
            <a:bodyPr/>
            <a:lstStyle/>
            <a:p>
              <a:endParaRPr lang="en-US"/>
            </a:p>
          </p:txBody>
        </p:sp>
        <p:sp>
          <p:nvSpPr>
            <p:cNvPr id="47108" name="Line 4"/>
            <p:cNvSpPr>
              <a:spLocks noChangeShapeType="1"/>
            </p:cNvSpPr>
            <p:nvPr/>
          </p:nvSpPr>
          <p:spPr bwMode="auto">
            <a:xfrm>
              <a:off x="2026" y="384"/>
              <a:ext cx="0" cy="1776"/>
            </a:xfrm>
            <a:prstGeom prst="line">
              <a:avLst/>
            </a:prstGeom>
            <a:noFill/>
            <a:ln w="9525">
              <a:solidFill>
                <a:schemeClr val="tx1"/>
              </a:solidFill>
              <a:round/>
              <a:headEnd/>
              <a:tailEnd/>
            </a:ln>
            <a:effectLst/>
          </p:spPr>
          <p:txBody>
            <a:bodyPr/>
            <a:lstStyle/>
            <a:p>
              <a:endParaRPr lang="en-US"/>
            </a:p>
          </p:txBody>
        </p:sp>
        <p:sp>
          <p:nvSpPr>
            <p:cNvPr id="47109" name="Text Box 5"/>
            <p:cNvSpPr txBox="1">
              <a:spLocks noChangeArrowheads="1"/>
            </p:cNvSpPr>
            <p:nvPr/>
          </p:nvSpPr>
          <p:spPr bwMode="auto">
            <a:xfrm>
              <a:off x="1248" y="912"/>
              <a:ext cx="2940" cy="1176"/>
            </a:xfrm>
            <a:prstGeom prst="rect">
              <a:avLst/>
            </a:prstGeom>
            <a:noFill/>
            <a:ln w="9525">
              <a:noFill/>
              <a:miter lim="800000"/>
              <a:headEnd/>
              <a:tailEnd/>
            </a:ln>
            <a:effectLst/>
          </p:spPr>
          <p:txBody>
            <a:bodyPr wrap="none">
              <a:spAutoFit/>
            </a:bodyPr>
            <a:lstStyle/>
            <a:p>
              <a:r>
                <a:rPr lang="en-US" sz="2000" i="1" dirty="0"/>
                <a:t>RAT1</a:t>
              </a:r>
              <a:r>
                <a:rPr lang="en-US" sz="2000" dirty="0"/>
                <a:t>		</a:t>
              </a:r>
              <a:r>
                <a:rPr lang="en-US" sz="2000" dirty="0" err="1"/>
                <a:t>arabinogalactan</a:t>
              </a:r>
              <a:r>
                <a:rPr lang="en-US" sz="2000" dirty="0"/>
                <a:t> protein</a:t>
              </a:r>
            </a:p>
            <a:p>
              <a:r>
                <a:rPr lang="en-US" sz="2000" i="1" dirty="0"/>
                <a:t>RAT3</a:t>
              </a:r>
              <a:r>
                <a:rPr lang="en-US" sz="2000" dirty="0"/>
                <a:t>		plant cell wall protein</a:t>
              </a:r>
            </a:p>
            <a:p>
              <a:r>
                <a:rPr lang="en-US" sz="2000" i="1" dirty="0"/>
                <a:t>RAT4</a:t>
              </a:r>
              <a:r>
                <a:rPr lang="en-US" sz="2000" dirty="0"/>
                <a:t>		</a:t>
              </a:r>
              <a:r>
                <a:rPr lang="en-US" sz="2000" dirty="0" err="1"/>
                <a:t>Xylan</a:t>
              </a:r>
              <a:r>
                <a:rPr lang="en-US" sz="2000" dirty="0"/>
                <a:t> </a:t>
              </a:r>
              <a:r>
                <a:rPr lang="en-US" sz="2000" dirty="0" err="1"/>
                <a:t>synthase</a:t>
              </a:r>
              <a:endParaRPr lang="en-US" sz="2000" dirty="0"/>
            </a:p>
            <a:p>
              <a:r>
                <a:rPr lang="en-US" sz="2000" i="1" dirty="0"/>
                <a:t>RAT5</a:t>
              </a:r>
              <a:r>
                <a:rPr lang="en-US" sz="2000" dirty="0"/>
                <a:t>		H2A</a:t>
              </a:r>
            </a:p>
            <a:p>
              <a:r>
                <a:rPr lang="en-US" sz="2000" i="1" dirty="0"/>
                <a:t>RAT9</a:t>
              </a:r>
              <a:r>
                <a:rPr lang="en-US" sz="2000" dirty="0"/>
                <a:t>		?</a:t>
              </a:r>
            </a:p>
          </p:txBody>
        </p:sp>
        <p:sp>
          <p:nvSpPr>
            <p:cNvPr id="47110" name="Text Box 6"/>
            <p:cNvSpPr txBox="1">
              <a:spLocks noChangeArrowheads="1"/>
            </p:cNvSpPr>
            <p:nvPr/>
          </p:nvSpPr>
          <p:spPr bwMode="auto">
            <a:xfrm>
              <a:off x="1306" y="473"/>
              <a:ext cx="507" cy="289"/>
            </a:xfrm>
            <a:prstGeom prst="rect">
              <a:avLst/>
            </a:prstGeom>
            <a:noFill/>
            <a:ln w="9525">
              <a:noFill/>
              <a:miter lim="800000"/>
              <a:headEnd/>
              <a:tailEnd/>
            </a:ln>
            <a:effectLst/>
          </p:spPr>
          <p:txBody>
            <a:bodyPr wrap="none">
              <a:spAutoFit/>
            </a:bodyPr>
            <a:lstStyle/>
            <a:p>
              <a:r>
                <a:rPr lang="en-US" sz="2000"/>
                <a:t>Gene</a:t>
              </a:r>
            </a:p>
          </p:txBody>
        </p:sp>
        <p:sp>
          <p:nvSpPr>
            <p:cNvPr id="47117" name="Text Box 13"/>
            <p:cNvSpPr txBox="1">
              <a:spLocks noChangeArrowheads="1"/>
            </p:cNvSpPr>
            <p:nvPr/>
          </p:nvSpPr>
          <p:spPr bwMode="auto">
            <a:xfrm>
              <a:off x="2400" y="496"/>
              <a:ext cx="668" cy="267"/>
            </a:xfrm>
            <a:prstGeom prst="rect">
              <a:avLst/>
            </a:prstGeom>
            <a:noFill/>
            <a:ln w="9525">
              <a:noFill/>
              <a:miter lim="800000"/>
              <a:headEnd/>
              <a:tailEnd/>
            </a:ln>
            <a:effectLst/>
          </p:spPr>
          <p:txBody>
            <a:bodyPr wrap="none">
              <a:spAutoFit/>
            </a:bodyPr>
            <a:lstStyle/>
            <a:p>
              <a:r>
                <a:rPr lang="en-US"/>
                <a:t>Function</a:t>
              </a:r>
            </a:p>
          </p:txBody>
        </p:sp>
      </p:grpSp>
      <p:sp>
        <p:nvSpPr>
          <p:cNvPr id="47118" name="Text Box 14"/>
          <p:cNvSpPr txBox="1">
            <a:spLocks noChangeArrowheads="1"/>
          </p:cNvSpPr>
          <p:nvPr/>
        </p:nvSpPr>
        <p:spPr bwMode="auto">
          <a:xfrm>
            <a:off x="3505200" y="3429000"/>
            <a:ext cx="1725613" cy="457200"/>
          </a:xfrm>
          <a:prstGeom prst="rect">
            <a:avLst/>
          </a:prstGeom>
          <a:noFill/>
          <a:ln w="9525">
            <a:noFill/>
            <a:miter lim="800000"/>
            <a:headEnd/>
            <a:tailEnd/>
          </a:ln>
          <a:effectLst/>
        </p:spPr>
        <p:txBody>
          <a:bodyPr wrap="none">
            <a:spAutoFit/>
          </a:bodyPr>
          <a:lstStyle/>
          <a:p>
            <a:r>
              <a:rPr lang="en-US" sz="2400" i="1" u="sng"/>
              <a:t>rat5</a:t>
            </a:r>
            <a:r>
              <a:rPr lang="en-US" sz="2400" u="sng"/>
              <a:t> mutant</a:t>
            </a:r>
          </a:p>
        </p:txBody>
      </p:sp>
      <p:sp>
        <p:nvSpPr>
          <p:cNvPr id="47119" name="Text Box 15"/>
          <p:cNvSpPr txBox="1">
            <a:spLocks noChangeArrowheads="1"/>
          </p:cNvSpPr>
          <p:nvPr/>
        </p:nvSpPr>
        <p:spPr bwMode="auto">
          <a:xfrm>
            <a:off x="914400" y="3976688"/>
            <a:ext cx="7848600" cy="2530475"/>
          </a:xfrm>
          <a:prstGeom prst="rect">
            <a:avLst/>
          </a:prstGeom>
          <a:noFill/>
          <a:ln w="9525">
            <a:noFill/>
            <a:miter lim="800000"/>
            <a:headEnd/>
            <a:tailEnd/>
          </a:ln>
          <a:effectLst/>
        </p:spPr>
        <p:txBody>
          <a:bodyPr>
            <a:spAutoFit/>
          </a:bodyPr>
          <a:lstStyle/>
          <a:p>
            <a:pPr marL="457200" indent="-457200">
              <a:buFontTx/>
              <a:buAutoNum type="arabicPeriod"/>
            </a:pPr>
            <a:r>
              <a:rPr lang="en-US" sz="2000" i="1" dirty="0"/>
              <a:t>rat5</a:t>
            </a:r>
            <a:r>
              <a:rPr lang="en-US" sz="2000" dirty="0"/>
              <a:t> mutant contains a T-DNA insertion in </a:t>
            </a:r>
            <a:r>
              <a:rPr lang="en-US" sz="2000" dirty="0" err="1"/>
              <a:t>histone</a:t>
            </a:r>
            <a:r>
              <a:rPr lang="en-US" sz="2000" dirty="0"/>
              <a:t> H2A gene.</a:t>
            </a:r>
          </a:p>
          <a:p>
            <a:pPr marL="457200" indent="-457200">
              <a:buFontTx/>
              <a:buAutoNum type="arabicPeriod"/>
            </a:pPr>
            <a:r>
              <a:rPr lang="en-US" sz="2000" dirty="0"/>
              <a:t>Complemented by </a:t>
            </a:r>
            <a:r>
              <a:rPr lang="en-US" sz="2000" dirty="0" err="1"/>
              <a:t>overexpression</a:t>
            </a:r>
            <a:r>
              <a:rPr lang="en-US" sz="2000" dirty="0"/>
              <a:t> of H2A gene.</a:t>
            </a:r>
          </a:p>
          <a:p>
            <a:pPr marL="457200" indent="-457200">
              <a:buFontTx/>
              <a:buAutoNum type="arabicPeriod"/>
            </a:pPr>
            <a:r>
              <a:rPr lang="en-US" sz="2000" dirty="0" err="1"/>
              <a:t>Overexpression</a:t>
            </a:r>
            <a:r>
              <a:rPr lang="en-US" sz="2000" dirty="0"/>
              <a:t> of H2A improved transformation efficiency </a:t>
            </a:r>
          </a:p>
          <a:p>
            <a:pPr marL="457200" indent="-457200"/>
            <a:r>
              <a:rPr lang="en-US" sz="2000" dirty="0"/>
              <a:t>	even in WT plants.</a:t>
            </a:r>
          </a:p>
          <a:p>
            <a:pPr marL="457200" indent="-457200">
              <a:buFontTx/>
              <a:buAutoNum type="arabicPeriod" startAt="4"/>
            </a:pPr>
            <a:r>
              <a:rPr lang="en-US" sz="2000" i="1" dirty="0"/>
              <a:t>rat5</a:t>
            </a:r>
            <a:r>
              <a:rPr lang="en-US" sz="2000" dirty="0"/>
              <a:t> is competent for transient expression but incompetent for </a:t>
            </a:r>
          </a:p>
          <a:p>
            <a:pPr marL="457200" indent="-457200"/>
            <a:r>
              <a:rPr lang="en-US" sz="2000" dirty="0"/>
              <a:t>	stable expression, therefore has a role in integration.</a:t>
            </a:r>
          </a:p>
          <a:p>
            <a:pPr marL="457200" indent="-457200"/>
            <a:r>
              <a:rPr lang="en-US" sz="2000" dirty="0"/>
              <a:t>5.	</a:t>
            </a:r>
            <a:r>
              <a:rPr lang="en-US" sz="2000" i="1" dirty="0"/>
              <a:t>H2A</a:t>
            </a:r>
            <a:r>
              <a:rPr lang="en-US" sz="2000" dirty="0"/>
              <a:t> </a:t>
            </a:r>
            <a:r>
              <a:rPr lang="en-US" sz="2000" dirty="0" err="1"/>
              <a:t>overexpression</a:t>
            </a:r>
            <a:r>
              <a:rPr lang="en-US" sz="2000" dirty="0"/>
              <a:t> strategy is being utilized to improve transformation efficiency of crops such as maize.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849398" y="381000"/>
            <a:ext cx="7837402" cy="461665"/>
          </a:xfrm>
          <a:prstGeom prst="rect">
            <a:avLst/>
          </a:prstGeom>
          <a:noFill/>
          <a:ln w="9525">
            <a:noFill/>
            <a:miter lim="800000"/>
            <a:headEnd/>
            <a:tailEnd/>
          </a:ln>
          <a:effectLst/>
        </p:spPr>
        <p:txBody>
          <a:bodyPr wrap="none">
            <a:spAutoFit/>
          </a:bodyPr>
          <a:lstStyle/>
          <a:p>
            <a:r>
              <a:rPr lang="en-US" sz="2400" u="sng" dirty="0"/>
              <a:t>Presence of binary vector backbone in transgenic plants</a:t>
            </a:r>
          </a:p>
        </p:txBody>
      </p:sp>
      <p:sp>
        <p:nvSpPr>
          <p:cNvPr id="15363" name="Text Box 3"/>
          <p:cNvSpPr txBox="1">
            <a:spLocks noChangeArrowheads="1"/>
          </p:cNvSpPr>
          <p:nvPr/>
        </p:nvSpPr>
        <p:spPr bwMode="auto">
          <a:xfrm>
            <a:off x="111125" y="6477000"/>
            <a:ext cx="2860675" cy="274638"/>
          </a:xfrm>
          <a:prstGeom prst="rect">
            <a:avLst/>
          </a:prstGeom>
          <a:noFill/>
          <a:ln w="9525">
            <a:noFill/>
            <a:miter lim="800000"/>
            <a:headEnd/>
            <a:tailEnd/>
          </a:ln>
          <a:effectLst/>
        </p:spPr>
        <p:txBody>
          <a:bodyPr wrap="none">
            <a:spAutoFit/>
          </a:bodyPr>
          <a:lstStyle/>
          <a:p>
            <a:r>
              <a:rPr lang="en-US" sz="1200" b="1">
                <a:solidFill>
                  <a:srgbClr val="4D4D4D"/>
                </a:solidFill>
              </a:rPr>
              <a:t>Kononov et al. (1997) Plant J. 11: 945</a:t>
            </a:r>
          </a:p>
        </p:txBody>
      </p:sp>
      <p:grpSp>
        <p:nvGrpSpPr>
          <p:cNvPr id="15375" name="Group 15"/>
          <p:cNvGrpSpPr>
            <a:grpSpLocks/>
          </p:cNvGrpSpPr>
          <p:nvPr/>
        </p:nvGrpSpPr>
        <p:grpSpPr bwMode="auto">
          <a:xfrm>
            <a:off x="3444875" y="1295400"/>
            <a:ext cx="2254250" cy="1090613"/>
            <a:chOff x="1736" y="910"/>
            <a:chExt cx="1420" cy="687"/>
          </a:xfrm>
        </p:grpSpPr>
        <p:sp>
          <p:nvSpPr>
            <p:cNvPr id="15364" name="Oval 4"/>
            <p:cNvSpPr>
              <a:spLocks noChangeArrowheads="1"/>
            </p:cNvSpPr>
            <p:nvPr/>
          </p:nvSpPr>
          <p:spPr bwMode="auto">
            <a:xfrm>
              <a:off x="2062" y="1033"/>
              <a:ext cx="768" cy="384"/>
            </a:xfrm>
            <a:prstGeom prst="ellipse">
              <a:avLst/>
            </a:prstGeom>
            <a:noFill/>
            <a:ln w="9525">
              <a:solidFill>
                <a:schemeClr val="tx1"/>
              </a:solidFill>
              <a:round/>
              <a:headEnd/>
              <a:tailEnd/>
            </a:ln>
            <a:effectLst/>
          </p:spPr>
          <p:txBody>
            <a:bodyPr wrap="none" anchor="ctr"/>
            <a:lstStyle/>
            <a:p>
              <a:endParaRPr lang="en-US"/>
            </a:p>
          </p:txBody>
        </p:sp>
        <p:sp>
          <p:nvSpPr>
            <p:cNvPr id="15365" name="Rectangle 5"/>
            <p:cNvSpPr>
              <a:spLocks noChangeAspect="1" noChangeArrowheads="1"/>
            </p:cNvSpPr>
            <p:nvPr/>
          </p:nvSpPr>
          <p:spPr bwMode="auto">
            <a:xfrm>
              <a:off x="2110" y="1033"/>
              <a:ext cx="108" cy="72"/>
            </a:xfrm>
            <a:prstGeom prst="rect">
              <a:avLst/>
            </a:prstGeom>
            <a:solidFill>
              <a:schemeClr val="bg1">
                <a:lumMod val="50000"/>
              </a:schemeClr>
            </a:solidFill>
            <a:ln w="9525">
              <a:solidFill>
                <a:schemeClr val="tx1"/>
              </a:solidFill>
              <a:miter lim="800000"/>
              <a:headEnd/>
              <a:tailEnd/>
            </a:ln>
            <a:effectLst/>
          </p:spPr>
          <p:txBody>
            <a:bodyPr wrap="none" anchor="ctr"/>
            <a:lstStyle/>
            <a:p>
              <a:endParaRPr lang="en-US"/>
            </a:p>
          </p:txBody>
        </p:sp>
        <p:sp>
          <p:nvSpPr>
            <p:cNvPr id="15366" name="Rectangle 6"/>
            <p:cNvSpPr>
              <a:spLocks noChangeAspect="1" noChangeArrowheads="1"/>
            </p:cNvSpPr>
            <p:nvPr/>
          </p:nvSpPr>
          <p:spPr bwMode="auto">
            <a:xfrm>
              <a:off x="2638" y="1033"/>
              <a:ext cx="72" cy="72"/>
            </a:xfrm>
            <a:prstGeom prst="rect">
              <a:avLst/>
            </a:prstGeom>
            <a:solidFill>
              <a:schemeClr val="bg1">
                <a:lumMod val="50000"/>
              </a:schemeClr>
            </a:solidFill>
            <a:ln w="9525">
              <a:solidFill>
                <a:schemeClr val="tx1"/>
              </a:solidFill>
              <a:miter lim="800000"/>
              <a:headEnd/>
              <a:tailEnd/>
            </a:ln>
            <a:effectLst/>
          </p:spPr>
          <p:txBody>
            <a:bodyPr wrap="none" anchor="ctr"/>
            <a:lstStyle/>
            <a:p>
              <a:endParaRPr lang="en-US"/>
            </a:p>
          </p:txBody>
        </p:sp>
        <p:sp>
          <p:nvSpPr>
            <p:cNvPr id="15367" name="Text Box 7"/>
            <p:cNvSpPr txBox="1">
              <a:spLocks noChangeArrowheads="1"/>
            </p:cNvSpPr>
            <p:nvPr/>
          </p:nvSpPr>
          <p:spPr bwMode="auto">
            <a:xfrm>
              <a:off x="2254" y="910"/>
              <a:ext cx="409" cy="173"/>
            </a:xfrm>
            <a:prstGeom prst="rect">
              <a:avLst/>
            </a:prstGeom>
            <a:noFill/>
            <a:ln w="9525">
              <a:noFill/>
              <a:miter lim="800000"/>
              <a:headEnd/>
              <a:tailEnd/>
            </a:ln>
            <a:effectLst/>
          </p:spPr>
          <p:txBody>
            <a:bodyPr wrap="none">
              <a:spAutoFit/>
            </a:bodyPr>
            <a:lstStyle/>
            <a:p>
              <a:r>
                <a:rPr lang="en-US" sz="1200"/>
                <a:t>T-DNA</a:t>
              </a:r>
            </a:p>
          </p:txBody>
        </p:sp>
        <p:sp>
          <p:nvSpPr>
            <p:cNvPr id="15368" name="Freeform 8"/>
            <p:cNvSpPr>
              <a:spLocks/>
            </p:cNvSpPr>
            <p:nvPr/>
          </p:nvSpPr>
          <p:spPr bwMode="auto">
            <a:xfrm>
              <a:off x="2053" y="1160"/>
              <a:ext cx="177" cy="240"/>
            </a:xfrm>
            <a:custGeom>
              <a:avLst/>
              <a:gdLst/>
              <a:ahLst/>
              <a:cxnLst>
                <a:cxn ang="0">
                  <a:pos x="41" y="0"/>
                </a:cxn>
                <a:cxn ang="0">
                  <a:pos x="31" y="146"/>
                </a:cxn>
                <a:cxn ang="0">
                  <a:pos x="177" y="240"/>
                </a:cxn>
              </a:cxnLst>
              <a:rect l="0" t="0" r="r" b="b"/>
              <a:pathLst>
                <a:path w="177" h="240">
                  <a:moveTo>
                    <a:pt x="41" y="0"/>
                  </a:moveTo>
                  <a:cubicBezTo>
                    <a:pt x="25" y="49"/>
                    <a:pt x="0" y="92"/>
                    <a:pt x="31" y="146"/>
                  </a:cubicBezTo>
                  <a:cubicBezTo>
                    <a:pt x="54" y="185"/>
                    <a:pt x="143" y="206"/>
                    <a:pt x="177" y="240"/>
                  </a:cubicBezTo>
                </a:path>
              </a:pathLst>
            </a:custGeom>
            <a:noFill/>
            <a:ln w="38100">
              <a:solidFill>
                <a:schemeClr val="accent2"/>
              </a:solidFill>
              <a:round/>
              <a:headEnd/>
              <a:tailEnd/>
            </a:ln>
            <a:effectLst/>
          </p:spPr>
          <p:txBody>
            <a:bodyPr/>
            <a:lstStyle/>
            <a:p>
              <a:endParaRPr lang="en-US"/>
            </a:p>
          </p:txBody>
        </p:sp>
        <p:sp>
          <p:nvSpPr>
            <p:cNvPr id="15369" name="Text Box 9"/>
            <p:cNvSpPr txBox="1">
              <a:spLocks noChangeArrowheads="1"/>
            </p:cNvSpPr>
            <p:nvPr/>
          </p:nvSpPr>
          <p:spPr bwMode="auto">
            <a:xfrm>
              <a:off x="1736" y="1102"/>
              <a:ext cx="374" cy="250"/>
            </a:xfrm>
            <a:prstGeom prst="rect">
              <a:avLst/>
            </a:prstGeom>
            <a:noFill/>
            <a:ln w="9525">
              <a:noFill/>
              <a:miter lim="800000"/>
              <a:headEnd/>
              <a:tailEnd/>
            </a:ln>
            <a:effectLst/>
          </p:spPr>
          <p:txBody>
            <a:bodyPr wrap="none">
              <a:spAutoFit/>
            </a:bodyPr>
            <a:lstStyle/>
            <a:p>
              <a:r>
                <a:rPr lang="en-US" sz="2000" i="1" dirty="0" err="1"/>
                <a:t>gus</a:t>
              </a:r>
              <a:endParaRPr lang="en-US" sz="2000" i="1" dirty="0"/>
            </a:p>
          </p:txBody>
        </p:sp>
        <p:sp>
          <p:nvSpPr>
            <p:cNvPr id="15370" name="Freeform 10"/>
            <p:cNvSpPr>
              <a:spLocks/>
            </p:cNvSpPr>
            <p:nvPr/>
          </p:nvSpPr>
          <p:spPr bwMode="auto">
            <a:xfrm>
              <a:off x="2730" y="1102"/>
              <a:ext cx="100" cy="277"/>
            </a:xfrm>
            <a:custGeom>
              <a:avLst/>
              <a:gdLst/>
              <a:ahLst/>
              <a:cxnLst>
                <a:cxn ang="0">
                  <a:pos x="21" y="0"/>
                </a:cxn>
                <a:cxn ang="0">
                  <a:pos x="94" y="83"/>
                </a:cxn>
                <a:cxn ang="0">
                  <a:pos x="94" y="178"/>
                </a:cxn>
                <a:cxn ang="0">
                  <a:pos x="31" y="220"/>
                </a:cxn>
                <a:cxn ang="0">
                  <a:pos x="0" y="261"/>
                </a:cxn>
              </a:cxnLst>
              <a:rect l="0" t="0" r="r" b="b"/>
              <a:pathLst>
                <a:path w="118" h="261">
                  <a:moveTo>
                    <a:pt x="21" y="0"/>
                  </a:moveTo>
                  <a:cubicBezTo>
                    <a:pt x="69" y="73"/>
                    <a:pt x="41" y="48"/>
                    <a:pt x="94" y="83"/>
                  </a:cubicBezTo>
                  <a:cubicBezTo>
                    <a:pt x="104" y="115"/>
                    <a:pt x="118" y="143"/>
                    <a:pt x="94" y="178"/>
                  </a:cubicBezTo>
                  <a:cubicBezTo>
                    <a:pt x="80" y="199"/>
                    <a:pt x="31" y="220"/>
                    <a:pt x="31" y="220"/>
                  </a:cubicBezTo>
                  <a:cubicBezTo>
                    <a:pt x="7" y="255"/>
                    <a:pt x="19" y="242"/>
                    <a:pt x="0" y="261"/>
                  </a:cubicBezTo>
                </a:path>
              </a:pathLst>
            </a:custGeom>
            <a:noFill/>
            <a:ln w="38100">
              <a:solidFill>
                <a:schemeClr val="accent2"/>
              </a:solidFill>
              <a:round/>
              <a:headEnd/>
              <a:tailEnd/>
            </a:ln>
            <a:effectLst/>
          </p:spPr>
          <p:txBody>
            <a:bodyPr/>
            <a:lstStyle/>
            <a:p>
              <a:endParaRPr lang="en-US"/>
            </a:p>
          </p:txBody>
        </p:sp>
        <p:sp>
          <p:nvSpPr>
            <p:cNvPr id="15371" name="Text Box 11"/>
            <p:cNvSpPr txBox="1">
              <a:spLocks noChangeArrowheads="1"/>
            </p:cNvSpPr>
            <p:nvPr/>
          </p:nvSpPr>
          <p:spPr bwMode="auto">
            <a:xfrm>
              <a:off x="2782" y="1069"/>
              <a:ext cx="374" cy="250"/>
            </a:xfrm>
            <a:prstGeom prst="rect">
              <a:avLst/>
            </a:prstGeom>
            <a:noFill/>
            <a:ln w="9525">
              <a:noFill/>
              <a:miter lim="800000"/>
              <a:headEnd/>
              <a:tailEnd/>
            </a:ln>
            <a:effectLst/>
          </p:spPr>
          <p:txBody>
            <a:bodyPr wrap="none">
              <a:spAutoFit/>
            </a:bodyPr>
            <a:lstStyle/>
            <a:p>
              <a:r>
                <a:rPr lang="en-US" sz="2000" i="1"/>
                <a:t>gus</a:t>
              </a:r>
            </a:p>
          </p:txBody>
        </p:sp>
        <p:sp>
          <p:nvSpPr>
            <p:cNvPr id="15372" name="Text Box 12"/>
            <p:cNvSpPr txBox="1">
              <a:spLocks noChangeArrowheads="1"/>
            </p:cNvSpPr>
            <p:nvPr/>
          </p:nvSpPr>
          <p:spPr bwMode="auto">
            <a:xfrm>
              <a:off x="2302" y="1405"/>
              <a:ext cx="284" cy="192"/>
            </a:xfrm>
            <a:prstGeom prst="rect">
              <a:avLst/>
            </a:prstGeom>
            <a:noFill/>
            <a:ln w="9525">
              <a:noFill/>
              <a:miter lim="800000"/>
              <a:headEnd/>
              <a:tailEnd/>
            </a:ln>
            <a:effectLst/>
          </p:spPr>
          <p:txBody>
            <a:bodyPr wrap="none">
              <a:spAutoFit/>
            </a:bodyPr>
            <a:lstStyle/>
            <a:p>
              <a:r>
                <a:rPr lang="en-US" sz="1400"/>
                <a:t>OR</a:t>
              </a:r>
            </a:p>
          </p:txBody>
        </p:sp>
      </p:grpSp>
      <p:sp>
        <p:nvSpPr>
          <p:cNvPr id="15373" name="Text Box 13"/>
          <p:cNvSpPr txBox="1">
            <a:spLocks noChangeArrowheads="1"/>
          </p:cNvSpPr>
          <p:nvPr/>
        </p:nvSpPr>
        <p:spPr bwMode="auto">
          <a:xfrm>
            <a:off x="1363663" y="3733800"/>
            <a:ext cx="6707285" cy="707886"/>
          </a:xfrm>
          <a:prstGeom prst="rect">
            <a:avLst/>
          </a:prstGeom>
          <a:noFill/>
          <a:ln w="9525">
            <a:noFill/>
            <a:miter lim="800000"/>
            <a:headEnd/>
            <a:tailEnd/>
          </a:ln>
          <a:effectLst/>
        </p:spPr>
        <p:txBody>
          <a:bodyPr wrap="none">
            <a:spAutoFit/>
          </a:bodyPr>
          <a:lstStyle/>
          <a:p>
            <a:r>
              <a:rPr lang="en-US" sz="2000" dirty="0"/>
              <a:t>GUS assay: 20% transgenic plants positive for backbone.</a:t>
            </a:r>
          </a:p>
          <a:p>
            <a:r>
              <a:rPr lang="en-US" sz="2000" dirty="0"/>
              <a:t>PCR of </a:t>
            </a:r>
            <a:r>
              <a:rPr lang="en-US" sz="2000" i="1" dirty="0" err="1"/>
              <a:t>gus</a:t>
            </a:r>
            <a:r>
              <a:rPr lang="en-US" sz="2000" dirty="0"/>
              <a:t> gene: 75% transgenic plants positive</a:t>
            </a:r>
            <a:r>
              <a:rPr lang="en-US" sz="2000" dirty="0" smtClean="0"/>
              <a:t>.</a:t>
            </a:r>
            <a:endParaRPr lang="en-US" sz="2000" dirty="0"/>
          </a:p>
        </p:txBody>
      </p:sp>
      <p:sp>
        <p:nvSpPr>
          <p:cNvPr id="15374" name="Text Box 14"/>
          <p:cNvSpPr txBox="1">
            <a:spLocks noChangeArrowheads="1"/>
          </p:cNvSpPr>
          <p:nvPr/>
        </p:nvSpPr>
        <p:spPr bwMode="auto">
          <a:xfrm>
            <a:off x="1219200" y="4724400"/>
            <a:ext cx="7239000" cy="1015663"/>
          </a:xfrm>
          <a:prstGeom prst="rect">
            <a:avLst/>
          </a:prstGeom>
          <a:noFill/>
          <a:ln w="9525">
            <a:noFill/>
            <a:miter lim="800000"/>
            <a:headEnd/>
            <a:tailEnd/>
          </a:ln>
          <a:effectLst/>
        </p:spPr>
        <p:txBody>
          <a:bodyPr>
            <a:spAutoFit/>
          </a:bodyPr>
          <a:lstStyle/>
          <a:p>
            <a:r>
              <a:rPr lang="en-US" sz="2000" dirty="0" smtClean="0"/>
              <a:t>Backbone may be linked </a:t>
            </a:r>
            <a:r>
              <a:rPr lang="en-US" sz="2000" dirty="0"/>
              <a:t>to </a:t>
            </a:r>
            <a:r>
              <a:rPr lang="en-US" sz="2000" dirty="0" smtClean="0"/>
              <a:t>T-DNA</a:t>
            </a:r>
            <a:r>
              <a:rPr lang="en-US" sz="2000" dirty="0"/>
              <a:t> </a:t>
            </a:r>
            <a:r>
              <a:rPr lang="en-US" sz="2000" dirty="0" smtClean="0"/>
              <a:t>or unlinked to T-DNA.  Sometime, backbone insertion occurs at a separate genomic locus.</a:t>
            </a:r>
            <a:endParaRPr lang="en-US" sz="2000" u="sng" dirty="0"/>
          </a:p>
        </p:txBody>
      </p:sp>
      <p:sp>
        <p:nvSpPr>
          <p:cNvPr id="16" name="TextBox 15"/>
          <p:cNvSpPr txBox="1"/>
          <p:nvPr/>
        </p:nvSpPr>
        <p:spPr>
          <a:xfrm>
            <a:off x="685800" y="2514600"/>
            <a:ext cx="8458200" cy="584775"/>
          </a:xfrm>
          <a:prstGeom prst="rect">
            <a:avLst/>
          </a:prstGeom>
          <a:noFill/>
        </p:spPr>
        <p:txBody>
          <a:bodyPr wrap="square" rtlCol="0">
            <a:spAutoFit/>
          </a:bodyPr>
          <a:lstStyle/>
          <a:p>
            <a:r>
              <a:rPr lang="en-US" sz="1600" dirty="0" smtClean="0"/>
              <a:t>GUS gene was incorporated in the backbone of binary vector either near LB or RB end to study the transfer and integration of backbone fragments into plant cell.</a:t>
            </a:r>
            <a:endParaRPr lang="en-US" sz="1600" dirty="0"/>
          </a:p>
        </p:txBody>
      </p:sp>
      <p:sp>
        <p:nvSpPr>
          <p:cNvPr id="17" name="TextBox 16"/>
          <p:cNvSpPr txBox="1"/>
          <p:nvPr/>
        </p:nvSpPr>
        <p:spPr>
          <a:xfrm>
            <a:off x="4783734" y="1285875"/>
            <a:ext cx="397866" cy="276999"/>
          </a:xfrm>
          <a:prstGeom prst="rect">
            <a:avLst/>
          </a:prstGeom>
          <a:noFill/>
        </p:spPr>
        <p:txBody>
          <a:bodyPr wrap="none" rtlCol="0">
            <a:spAutoFit/>
          </a:bodyPr>
          <a:lstStyle/>
          <a:p>
            <a:r>
              <a:rPr lang="en-US" sz="1200" dirty="0" smtClean="0"/>
              <a:t>RB</a:t>
            </a:r>
            <a:endParaRPr lang="en-US" sz="1200" dirty="0"/>
          </a:p>
        </p:txBody>
      </p:sp>
      <p:sp>
        <p:nvSpPr>
          <p:cNvPr id="18" name="TextBox 17"/>
          <p:cNvSpPr txBox="1"/>
          <p:nvPr/>
        </p:nvSpPr>
        <p:spPr>
          <a:xfrm>
            <a:off x="3926484" y="1276350"/>
            <a:ext cx="372218" cy="276999"/>
          </a:xfrm>
          <a:prstGeom prst="rect">
            <a:avLst/>
          </a:prstGeom>
          <a:noFill/>
        </p:spPr>
        <p:txBody>
          <a:bodyPr wrap="none" rtlCol="0">
            <a:spAutoFit/>
          </a:bodyPr>
          <a:lstStyle/>
          <a:p>
            <a:r>
              <a:rPr lang="en-US" sz="1200" dirty="0" smtClean="0"/>
              <a:t>LB</a:t>
            </a:r>
            <a:endParaRPr lang="en-US"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524000" y="2133600"/>
            <a:ext cx="6399213" cy="1554163"/>
          </a:xfrm>
          <a:prstGeom prst="rect">
            <a:avLst/>
          </a:prstGeom>
          <a:noFill/>
          <a:ln w="9525">
            <a:noFill/>
            <a:miter lim="800000"/>
            <a:headEnd/>
            <a:tailEnd/>
          </a:ln>
          <a:effectLst/>
        </p:spPr>
        <p:txBody>
          <a:bodyPr>
            <a:spAutoFit/>
          </a:bodyPr>
          <a:lstStyle/>
          <a:p>
            <a:pPr algn="ctr"/>
            <a:r>
              <a:rPr lang="en-US" sz="3200"/>
              <a:t>Integration locus generated by direct DNA transformation methods.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2326502" y="304800"/>
            <a:ext cx="4531498" cy="523220"/>
          </a:xfrm>
          <a:prstGeom prst="rect">
            <a:avLst/>
          </a:prstGeom>
          <a:noFill/>
          <a:ln w="9525">
            <a:noFill/>
            <a:miter lim="800000"/>
            <a:headEnd/>
            <a:tailEnd/>
          </a:ln>
          <a:effectLst/>
        </p:spPr>
        <p:txBody>
          <a:bodyPr wrap="none">
            <a:spAutoFit/>
          </a:bodyPr>
          <a:lstStyle/>
          <a:p>
            <a:pPr algn="ctr"/>
            <a:r>
              <a:rPr lang="en-US" sz="2800" u="sng" dirty="0"/>
              <a:t>Transgenic maize (</a:t>
            </a:r>
            <a:r>
              <a:rPr lang="en-US" sz="2800" u="sng" dirty="0" err="1"/>
              <a:t>biolistic</a:t>
            </a:r>
            <a:r>
              <a:rPr lang="en-US" sz="2800" u="sng" dirty="0"/>
              <a:t>)</a:t>
            </a:r>
          </a:p>
        </p:txBody>
      </p:sp>
      <p:sp>
        <p:nvSpPr>
          <p:cNvPr id="26627" name="Text Box 3"/>
          <p:cNvSpPr txBox="1">
            <a:spLocks noChangeArrowheads="1"/>
          </p:cNvSpPr>
          <p:nvPr/>
        </p:nvSpPr>
        <p:spPr bwMode="auto">
          <a:xfrm>
            <a:off x="685800" y="1066800"/>
            <a:ext cx="8077200" cy="5632311"/>
          </a:xfrm>
          <a:prstGeom prst="rect">
            <a:avLst/>
          </a:prstGeom>
          <a:noFill/>
          <a:ln w="9525">
            <a:noFill/>
            <a:miter lim="800000"/>
            <a:headEnd/>
            <a:tailEnd/>
          </a:ln>
          <a:effectLst/>
        </p:spPr>
        <p:txBody>
          <a:bodyPr>
            <a:spAutoFit/>
          </a:bodyPr>
          <a:lstStyle/>
          <a:p>
            <a:r>
              <a:rPr lang="en-US" sz="2000" dirty="0"/>
              <a:t>Co-bombardment of </a:t>
            </a:r>
            <a:r>
              <a:rPr lang="en-US" sz="2000" i="1" dirty="0"/>
              <a:t>35S-bar</a:t>
            </a:r>
            <a:r>
              <a:rPr lang="en-US" sz="2000" dirty="0"/>
              <a:t> </a:t>
            </a:r>
            <a:r>
              <a:rPr lang="en-US" sz="2000" dirty="0" smtClean="0"/>
              <a:t>(selection marker) and </a:t>
            </a:r>
            <a:r>
              <a:rPr lang="en-US" sz="2000" i="1" dirty="0" smtClean="0"/>
              <a:t>35S-adh1intron-GUS (gene-of-interest)</a:t>
            </a:r>
            <a:endParaRPr lang="en-US" sz="2000" i="1" dirty="0"/>
          </a:p>
          <a:p>
            <a:r>
              <a:rPr lang="en-US" sz="2000" dirty="0"/>
              <a:t>21 transformed callus lines obtained, of which 9 were regenerated.</a:t>
            </a:r>
          </a:p>
          <a:p>
            <a:r>
              <a:rPr lang="en-US" sz="2000" dirty="0"/>
              <a:t>Of the 9 R</a:t>
            </a:r>
            <a:r>
              <a:rPr lang="en-US" sz="2000" baseline="-25000" dirty="0"/>
              <a:t>0</a:t>
            </a:r>
            <a:r>
              <a:rPr lang="en-US" sz="2000" dirty="0"/>
              <a:t> </a:t>
            </a:r>
            <a:r>
              <a:rPr lang="en-US" sz="2000" dirty="0" smtClean="0"/>
              <a:t>(first generation) plants</a:t>
            </a:r>
            <a:r>
              <a:rPr lang="en-US" sz="2000" dirty="0"/>
              <a:t>, 5 produced viable progenies.</a:t>
            </a:r>
          </a:p>
          <a:p>
            <a:endParaRPr lang="en-US" sz="2000" dirty="0"/>
          </a:p>
          <a:p>
            <a:r>
              <a:rPr lang="en-US" sz="2000" u="sng" dirty="0"/>
              <a:t>Southern blot </a:t>
            </a:r>
            <a:r>
              <a:rPr lang="en-US" sz="2000" u="sng" dirty="0" smtClean="0"/>
              <a:t>analysis summary:</a:t>
            </a:r>
            <a:endParaRPr lang="en-US" sz="2000" u="sng" dirty="0"/>
          </a:p>
          <a:p>
            <a:endParaRPr lang="en-US" sz="2000" dirty="0" smtClean="0"/>
          </a:p>
          <a:p>
            <a:r>
              <a:rPr lang="en-US" sz="2000" i="1" dirty="0" smtClean="0"/>
              <a:t>9 </a:t>
            </a:r>
            <a:r>
              <a:rPr lang="en-US" sz="2000" i="1" dirty="0"/>
              <a:t>callus lines and their regenerated plants (R</a:t>
            </a:r>
            <a:r>
              <a:rPr lang="en-US" sz="2000" i="1" baseline="-25000" dirty="0"/>
              <a:t>0</a:t>
            </a:r>
            <a:r>
              <a:rPr lang="en-US" sz="2000" i="1" dirty="0" smtClean="0"/>
              <a:t>):</a:t>
            </a:r>
            <a:endParaRPr lang="en-US" sz="2000" i="1" dirty="0"/>
          </a:p>
          <a:p>
            <a:r>
              <a:rPr lang="en-US" sz="2000" dirty="0" err="1"/>
              <a:t>Clonal</a:t>
            </a:r>
            <a:r>
              <a:rPr lang="en-US" sz="2000" dirty="0"/>
              <a:t> variations detected in one line (one of 3 R0 plant showed different integration </a:t>
            </a:r>
            <a:r>
              <a:rPr lang="en-US" sz="2000" dirty="0" smtClean="0"/>
              <a:t>patterns) </a:t>
            </a:r>
            <a:endParaRPr lang="en-US" sz="2000" dirty="0"/>
          </a:p>
          <a:p>
            <a:endParaRPr lang="en-US" sz="2000" dirty="0" smtClean="0"/>
          </a:p>
          <a:p>
            <a:r>
              <a:rPr lang="en-US" sz="2000" i="1" dirty="0" smtClean="0"/>
              <a:t>5 </a:t>
            </a:r>
            <a:r>
              <a:rPr lang="en-US" sz="2000" i="1" dirty="0"/>
              <a:t>R</a:t>
            </a:r>
            <a:r>
              <a:rPr lang="en-US" sz="2000" i="1" baseline="-25000" dirty="0"/>
              <a:t>0</a:t>
            </a:r>
            <a:r>
              <a:rPr lang="en-US" sz="2000" i="1" dirty="0"/>
              <a:t> plants and their R1 </a:t>
            </a:r>
            <a:r>
              <a:rPr lang="en-US" sz="2000" i="1" dirty="0" smtClean="0"/>
              <a:t>progenies:</a:t>
            </a:r>
            <a:endParaRPr lang="en-US" sz="2000" i="1" dirty="0"/>
          </a:p>
          <a:p>
            <a:r>
              <a:rPr lang="en-US" sz="2000" dirty="0"/>
              <a:t>All show co-segregation of </a:t>
            </a:r>
            <a:r>
              <a:rPr lang="en-US" sz="2000" i="1" dirty="0"/>
              <a:t>bar</a:t>
            </a:r>
            <a:r>
              <a:rPr lang="en-US" sz="2000" dirty="0"/>
              <a:t> and </a:t>
            </a:r>
            <a:r>
              <a:rPr lang="en-US" sz="2000" i="1" dirty="0" err="1"/>
              <a:t>gus</a:t>
            </a:r>
            <a:r>
              <a:rPr lang="en-US" sz="2000" dirty="0"/>
              <a:t> genes. </a:t>
            </a:r>
          </a:p>
          <a:p>
            <a:r>
              <a:rPr lang="en-US" sz="2000" dirty="0"/>
              <a:t>All GUS negative but herbicide (</a:t>
            </a:r>
            <a:r>
              <a:rPr lang="en-US" sz="2000" dirty="0" err="1"/>
              <a:t>glufosinate</a:t>
            </a:r>
            <a:r>
              <a:rPr lang="en-US" sz="2000" dirty="0"/>
              <a:t>) resistant.</a:t>
            </a:r>
          </a:p>
          <a:p>
            <a:r>
              <a:rPr lang="en-US" sz="2000" dirty="0"/>
              <a:t>Segregation ratio (of backcrossed progenies) based on herbicide application 1:1.</a:t>
            </a:r>
          </a:p>
          <a:p>
            <a:r>
              <a:rPr lang="en-US" sz="2000" dirty="0"/>
              <a:t>Integrated copies of </a:t>
            </a:r>
            <a:r>
              <a:rPr lang="en-US" sz="2000" i="1" dirty="0"/>
              <a:t>bar</a:t>
            </a:r>
            <a:r>
              <a:rPr lang="en-US" sz="2000" dirty="0"/>
              <a:t> in one line appeared to </a:t>
            </a:r>
            <a:r>
              <a:rPr lang="en-US" sz="2000" dirty="0" smtClean="0"/>
              <a:t>be unstable </a:t>
            </a:r>
            <a:r>
              <a:rPr lang="en-US" sz="2000" dirty="0"/>
              <a:t>or poorly transmitted</a:t>
            </a:r>
          </a:p>
        </p:txBody>
      </p:sp>
      <p:sp>
        <p:nvSpPr>
          <p:cNvPr id="26628" name="Text Box 4"/>
          <p:cNvSpPr txBox="1">
            <a:spLocks noChangeArrowheads="1"/>
          </p:cNvSpPr>
          <p:nvPr/>
        </p:nvSpPr>
        <p:spPr bwMode="auto">
          <a:xfrm>
            <a:off x="365125" y="6357938"/>
            <a:ext cx="3309938" cy="274637"/>
          </a:xfrm>
          <a:prstGeom prst="rect">
            <a:avLst/>
          </a:prstGeom>
          <a:noFill/>
          <a:ln w="9525">
            <a:noFill/>
            <a:miter lim="800000"/>
            <a:headEnd/>
            <a:tailEnd/>
          </a:ln>
          <a:effectLst/>
        </p:spPr>
        <p:txBody>
          <a:bodyPr wrap="none">
            <a:spAutoFit/>
          </a:bodyPr>
          <a:lstStyle/>
          <a:p>
            <a:r>
              <a:rPr lang="en-US" sz="1200" b="1">
                <a:solidFill>
                  <a:srgbClr val="4D4D4D"/>
                </a:solidFill>
              </a:rPr>
              <a:t>Spencer et al. (1992) Plant Mol. Biol. 18:201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757282" y="74613"/>
            <a:ext cx="8186665" cy="461665"/>
          </a:xfrm>
          <a:prstGeom prst="rect">
            <a:avLst/>
          </a:prstGeom>
          <a:noFill/>
          <a:ln w="9525">
            <a:noFill/>
            <a:miter lim="800000"/>
            <a:headEnd/>
            <a:tailEnd/>
          </a:ln>
          <a:effectLst/>
        </p:spPr>
        <p:txBody>
          <a:bodyPr wrap="none">
            <a:spAutoFit/>
          </a:bodyPr>
          <a:lstStyle/>
          <a:p>
            <a:pPr algn="ctr"/>
            <a:r>
              <a:rPr lang="en-US" sz="2400" u="sng" dirty="0" smtClean="0"/>
              <a:t>Analysis of transgenic maize generated by </a:t>
            </a:r>
            <a:r>
              <a:rPr lang="en-US" sz="2400" u="sng" dirty="0" err="1" smtClean="0"/>
              <a:t>biolistic</a:t>
            </a:r>
            <a:r>
              <a:rPr lang="en-US" sz="2400" u="sng" dirty="0" smtClean="0"/>
              <a:t> method</a:t>
            </a:r>
            <a:endParaRPr lang="en-US" sz="2400" u="sng" dirty="0"/>
          </a:p>
        </p:txBody>
      </p:sp>
      <p:sp>
        <p:nvSpPr>
          <p:cNvPr id="27651" name="Text Box 3"/>
          <p:cNvSpPr txBox="1">
            <a:spLocks noChangeArrowheads="1"/>
          </p:cNvSpPr>
          <p:nvPr/>
        </p:nvSpPr>
        <p:spPr bwMode="auto">
          <a:xfrm>
            <a:off x="1733550" y="1062038"/>
            <a:ext cx="5962650" cy="366712"/>
          </a:xfrm>
          <a:prstGeom prst="rect">
            <a:avLst/>
          </a:prstGeom>
          <a:noFill/>
          <a:ln w="9525">
            <a:noFill/>
            <a:miter lim="800000"/>
            <a:headEnd/>
            <a:tailEnd/>
          </a:ln>
          <a:effectLst/>
        </p:spPr>
        <p:txBody>
          <a:bodyPr wrap="none">
            <a:spAutoFit/>
          </a:bodyPr>
          <a:lstStyle/>
          <a:p>
            <a:r>
              <a:rPr lang="en-US"/>
              <a:t>pBARGUS   adh1P:intron:gus:trn3’– trn3’:bar: intron: 35S</a:t>
            </a:r>
          </a:p>
        </p:txBody>
      </p:sp>
      <p:sp>
        <p:nvSpPr>
          <p:cNvPr id="27652" name="Line 4"/>
          <p:cNvSpPr>
            <a:spLocks noChangeShapeType="1"/>
          </p:cNvSpPr>
          <p:nvPr/>
        </p:nvSpPr>
        <p:spPr bwMode="auto">
          <a:xfrm>
            <a:off x="3486150" y="1066800"/>
            <a:ext cx="1143000" cy="0"/>
          </a:xfrm>
          <a:prstGeom prst="line">
            <a:avLst/>
          </a:prstGeom>
          <a:noFill/>
          <a:ln w="9525">
            <a:solidFill>
              <a:schemeClr val="tx1"/>
            </a:solidFill>
            <a:round/>
            <a:headEnd/>
            <a:tailEnd type="triangle" w="lg" len="lg"/>
          </a:ln>
          <a:effectLst/>
        </p:spPr>
        <p:txBody>
          <a:bodyPr/>
          <a:lstStyle/>
          <a:p>
            <a:endParaRPr lang="en-US"/>
          </a:p>
        </p:txBody>
      </p:sp>
      <p:sp>
        <p:nvSpPr>
          <p:cNvPr id="27653" name="Line 5"/>
          <p:cNvSpPr>
            <a:spLocks noChangeShapeType="1"/>
          </p:cNvSpPr>
          <p:nvPr/>
        </p:nvSpPr>
        <p:spPr bwMode="auto">
          <a:xfrm flipH="1">
            <a:off x="5619750" y="1066800"/>
            <a:ext cx="914400" cy="0"/>
          </a:xfrm>
          <a:prstGeom prst="line">
            <a:avLst/>
          </a:prstGeom>
          <a:noFill/>
          <a:ln w="9525">
            <a:solidFill>
              <a:schemeClr val="tx1"/>
            </a:solidFill>
            <a:round/>
            <a:headEnd/>
            <a:tailEnd type="triangle" w="lg" len="lg"/>
          </a:ln>
          <a:effectLst/>
        </p:spPr>
        <p:txBody>
          <a:bodyPr/>
          <a:lstStyle/>
          <a:p>
            <a:endParaRPr lang="en-US"/>
          </a:p>
        </p:txBody>
      </p:sp>
      <p:sp>
        <p:nvSpPr>
          <p:cNvPr id="27654" name="Rectangle 6"/>
          <p:cNvSpPr>
            <a:spLocks noChangeArrowheads="1"/>
          </p:cNvSpPr>
          <p:nvPr/>
        </p:nvSpPr>
        <p:spPr bwMode="auto">
          <a:xfrm>
            <a:off x="3028950" y="914400"/>
            <a:ext cx="2305050" cy="609600"/>
          </a:xfrm>
          <a:prstGeom prst="rect">
            <a:avLst/>
          </a:prstGeom>
          <a:noFill/>
          <a:ln w="9525">
            <a:solidFill>
              <a:schemeClr val="tx1"/>
            </a:solidFill>
            <a:miter lim="800000"/>
            <a:headEnd/>
            <a:tailEnd/>
          </a:ln>
          <a:effectLst/>
        </p:spPr>
        <p:txBody>
          <a:bodyPr wrap="none" anchor="ctr"/>
          <a:lstStyle/>
          <a:p>
            <a:endParaRPr lang="en-US"/>
          </a:p>
        </p:txBody>
      </p:sp>
      <p:sp>
        <p:nvSpPr>
          <p:cNvPr id="27655" name="Rectangle 7"/>
          <p:cNvSpPr>
            <a:spLocks noChangeArrowheads="1"/>
          </p:cNvSpPr>
          <p:nvPr/>
        </p:nvSpPr>
        <p:spPr bwMode="auto">
          <a:xfrm>
            <a:off x="5410200" y="914400"/>
            <a:ext cx="2209800" cy="609600"/>
          </a:xfrm>
          <a:prstGeom prst="rect">
            <a:avLst/>
          </a:prstGeom>
          <a:noFill/>
          <a:ln w="9525">
            <a:solidFill>
              <a:schemeClr val="tx1"/>
            </a:solidFill>
            <a:miter lim="800000"/>
            <a:headEnd/>
            <a:tailEnd/>
          </a:ln>
          <a:effectLst/>
        </p:spPr>
        <p:txBody>
          <a:bodyPr wrap="none" anchor="ctr"/>
          <a:lstStyle/>
          <a:p>
            <a:endParaRPr lang="en-US"/>
          </a:p>
        </p:txBody>
      </p:sp>
      <p:sp>
        <p:nvSpPr>
          <p:cNvPr id="27656" name="Text Box 8"/>
          <p:cNvSpPr txBox="1">
            <a:spLocks noChangeArrowheads="1"/>
          </p:cNvSpPr>
          <p:nvPr/>
        </p:nvSpPr>
        <p:spPr bwMode="auto">
          <a:xfrm>
            <a:off x="1600200" y="1676400"/>
            <a:ext cx="7092519" cy="923330"/>
          </a:xfrm>
          <a:prstGeom prst="rect">
            <a:avLst/>
          </a:prstGeom>
          <a:noFill/>
          <a:ln w="9525">
            <a:noFill/>
            <a:miter lim="800000"/>
            <a:headEnd/>
            <a:tailEnd/>
          </a:ln>
          <a:effectLst/>
        </p:spPr>
        <p:txBody>
          <a:bodyPr wrap="none">
            <a:spAutoFit/>
          </a:bodyPr>
          <a:lstStyle/>
          <a:p>
            <a:r>
              <a:rPr lang="en-US" dirty="0"/>
              <a:t>112 independent transformed </a:t>
            </a:r>
            <a:r>
              <a:rPr lang="en-US" dirty="0" smtClean="0"/>
              <a:t>(with </a:t>
            </a:r>
            <a:r>
              <a:rPr lang="en-US" dirty="0" err="1" smtClean="0"/>
              <a:t>pBARGUS</a:t>
            </a:r>
            <a:r>
              <a:rPr lang="en-US" dirty="0" smtClean="0"/>
              <a:t>) callus lines </a:t>
            </a:r>
            <a:r>
              <a:rPr lang="en-US" dirty="0"/>
              <a:t>analyzed</a:t>
            </a:r>
          </a:p>
          <a:p>
            <a:r>
              <a:rPr lang="en-US" i="1" dirty="0"/>
              <a:t>GUS</a:t>
            </a:r>
            <a:r>
              <a:rPr lang="en-US" dirty="0"/>
              <a:t> cassette was more often rearranged than </a:t>
            </a:r>
            <a:r>
              <a:rPr lang="en-US" i="1" dirty="0"/>
              <a:t>bar</a:t>
            </a:r>
            <a:r>
              <a:rPr lang="en-US" dirty="0"/>
              <a:t> cassette.</a:t>
            </a:r>
          </a:p>
          <a:p>
            <a:r>
              <a:rPr lang="en-US" dirty="0"/>
              <a:t>12% of the </a:t>
            </a:r>
            <a:r>
              <a:rPr lang="en-US" dirty="0" err="1"/>
              <a:t>transfomants</a:t>
            </a:r>
            <a:r>
              <a:rPr lang="en-US" dirty="0"/>
              <a:t> did not have</a:t>
            </a:r>
            <a:r>
              <a:rPr lang="en-US" i="1" dirty="0"/>
              <a:t> </a:t>
            </a:r>
            <a:r>
              <a:rPr lang="en-US" i="1" dirty="0" err="1"/>
              <a:t>gus</a:t>
            </a:r>
            <a:r>
              <a:rPr lang="en-US" dirty="0"/>
              <a:t> gene (deleted).</a:t>
            </a:r>
          </a:p>
        </p:txBody>
      </p:sp>
      <p:sp>
        <p:nvSpPr>
          <p:cNvPr id="27657" name="Text Box 9"/>
          <p:cNvSpPr txBox="1">
            <a:spLocks noChangeArrowheads="1"/>
          </p:cNvSpPr>
          <p:nvPr/>
        </p:nvSpPr>
        <p:spPr bwMode="auto">
          <a:xfrm>
            <a:off x="1584325" y="3427413"/>
            <a:ext cx="6584950" cy="2563812"/>
          </a:xfrm>
          <a:prstGeom prst="rect">
            <a:avLst/>
          </a:prstGeom>
          <a:noFill/>
          <a:ln w="9525">
            <a:noFill/>
            <a:miter lim="800000"/>
            <a:headEnd/>
            <a:tailEnd/>
          </a:ln>
          <a:effectLst/>
        </p:spPr>
        <p:txBody>
          <a:bodyPr wrap="none">
            <a:spAutoFit/>
          </a:bodyPr>
          <a:lstStyle/>
          <a:p>
            <a:r>
              <a:rPr lang="en-US"/>
              <a:t>DNA rearrangements</a:t>
            </a:r>
          </a:p>
          <a:p>
            <a:r>
              <a:rPr lang="en-US"/>
              <a:t>	unrearranged copies only		54	27</a:t>
            </a:r>
          </a:p>
          <a:p>
            <a:r>
              <a:rPr lang="en-US"/>
              <a:t>	rearranged copies only		7	19	</a:t>
            </a:r>
          </a:p>
          <a:p>
            <a:r>
              <a:rPr lang="en-US"/>
              <a:t>	both				39	42</a:t>
            </a:r>
          </a:p>
          <a:p>
            <a:r>
              <a:rPr lang="en-US"/>
              <a:t>	transgene deletion		-	12</a:t>
            </a:r>
          </a:p>
          <a:p>
            <a:r>
              <a:rPr lang="en-US"/>
              <a:t>Copy # estimate</a:t>
            </a:r>
          </a:p>
          <a:p>
            <a:r>
              <a:rPr lang="en-US"/>
              <a:t>	1-4				59	62</a:t>
            </a:r>
          </a:p>
          <a:p>
            <a:r>
              <a:rPr lang="en-US"/>
              <a:t>	5-10				22	22</a:t>
            </a:r>
          </a:p>
          <a:p>
            <a:r>
              <a:rPr lang="en-US"/>
              <a:t>	&gt;10				19	16</a:t>
            </a:r>
          </a:p>
        </p:txBody>
      </p:sp>
      <p:sp>
        <p:nvSpPr>
          <p:cNvPr id="27658" name="Line 10"/>
          <p:cNvSpPr>
            <a:spLocks noChangeShapeType="1"/>
          </p:cNvSpPr>
          <p:nvPr/>
        </p:nvSpPr>
        <p:spPr bwMode="auto">
          <a:xfrm>
            <a:off x="1219200" y="3429000"/>
            <a:ext cx="6629400" cy="0"/>
          </a:xfrm>
          <a:prstGeom prst="line">
            <a:avLst/>
          </a:prstGeom>
          <a:noFill/>
          <a:ln w="9525">
            <a:solidFill>
              <a:schemeClr val="tx1"/>
            </a:solidFill>
            <a:round/>
            <a:headEnd/>
            <a:tailEnd/>
          </a:ln>
          <a:effectLst/>
        </p:spPr>
        <p:txBody>
          <a:bodyPr/>
          <a:lstStyle/>
          <a:p>
            <a:endParaRPr lang="en-US"/>
          </a:p>
        </p:txBody>
      </p:sp>
      <p:sp>
        <p:nvSpPr>
          <p:cNvPr id="27659" name="Line 11"/>
          <p:cNvSpPr>
            <a:spLocks noChangeShapeType="1"/>
          </p:cNvSpPr>
          <p:nvPr/>
        </p:nvSpPr>
        <p:spPr bwMode="auto">
          <a:xfrm>
            <a:off x="1295400" y="2819400"/>
            <a:ext cx="6553200" cy="0"/>
          </a:xfrm>
          <a:prstGeom prst="line">
            <a:avLst/>
          </a:prstGeom>
          <a:noFill/>
          <a:ln w="9525">
            <a:solidFill>
              <a:schemeClr val="tx1"/>
            </a:solidFill>
            <a:round/>
            <a:headEnd/>
            <a:tailEnd/>
          </a:ln>
          <a:effectLst/>
        </p:spPr>
        <p:txBody>
          <a:bodyPr/>
          <a:lstStyle/>
          <a:p>
            <a:endParaRPr lang="en-US"/>
          </a:p>
        </p:txBody>
      </p:sp>
      <p:sp>
        <p:nvSpPr>
          <p:cNvPr id="27660" name="Text Box 12"/>
          <p:cNvSpPr txBox="1">
            <a:spLocks noChangeArrowheads="1"/>
          </p:cNvSpPr>
          <p:nvPr/>
        </p:nvSpPr>
        <p:spPr bwMode="auto">
          <a:xfrm>
            <a:off x="6096000" y="2895600"/>
            <a:ext cx="1590675" cy="457200"/>
          </a:xfrm>
          <a:prstGeom prst="rect">
            <a:avLst/>
          </a:prstGeom>
          <a:noFill/>
          <a:ln w="9525">
            <a:noFill/>
            <a:miter lim="800000"/>
            <a:headEnd/>
            <a:tailEnd/>
          </a:ln>
          <a:effectLst/>
        </p:spPr>
        <p:txBody>
          <a:bodyPr wrap="none">
            <a:spAutoFit/>
          </a:bodyPr>
          <a:lstStyle/>
          <a:p>
            <a:r>
              <a:rPr lang="en-US" sz="2400" i="1"/>
              <a:t>bar	gus</a:t>
            </a:r>
          </a:p>
        </p:txBody>
      </p:sp>
      <p:sp>
        <p:nvSpPr>
          <p:cNvPr id="27661" name="Line 13"/>
          <p:cNvSpPr>
            <a:spLocks noChangeShapeType="1"/>
          </p:cNvSpPr>
          <p:nvPr/>
        </p:nvSpPr>
        <p:spPr bwMode="auto">
          <a:xfrm>
            <a:off x="1447800" y="6019800"/>
            <a:ext cx="6858000" cy="0"/>
          </a:xfrm>
          <a:prstGeom prst="line">
            <a:avLst/>
          </a:prstGeom>
          <a:noFill/>
          <a:ln w="9525">
            <a:solidFill>
              <a:schemeClr val="tx1"/>
            </a:solidFill>
            <a:round/>
            <a:headEnd/>
            <a:tailEnd/>
          </a:ln>
          <a:effectLst/>
        </p:spPr>
        <p:txBody>
          <a:bodyPr/>
          <a:lstStyle/>
          <a:p>
            <a:endParaRPr lang="en-US"/>
          </a:p>
        </p:txBody>
      </p:sp>
      <p:sp>
        <p:nvSpPr>
          <p:cNvPr id="27662" name="Text Box 14"/>
          <p:cNvSpPr txBox="1">
            <a:spLocks noChangeArrowheads="1"/>
          </p:cNvSpPr>
          <p:nvPr/>
        </p:nvSpPr>
        <p:spPr bwMode="auto">
          <a:xfrm>
            <a:off x="152400" y="6477000"/>
            <a:ext cx="3360738" cy="274638"/>
          </a:xfrm>
          <a:prstGeom prst="rect">
            <a:avLst/>
          </a:prstGeom>
          <a:noFill/>
          <a:ln w="9525">
            <a:noFill/>
            <a:miter lim="800000"/>
            <a:headEnd/>
            <a:tailEnd/>
          </a:ln>
          <a:effectLst/>
        </p:spPr>
        <p:txBody>
          <a:bodyPr wrap="none">
            <a:spAutoFit/>
          </a:bodyPr>
          <a:lstStyle/>
          <a:p>
            <a:r>
              <a:rPr lang="en-US" sz="1200" b="1">
                <a:solidFill>
                  <a:srgbClr val="4D4D4D"/>
                </a:solidFill>
              </a:rPr>
              <a:t>Register et al. (1994) Plant Mol. Biol. 25: 951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973388" y="379413"/>
            <a:ext cx="3881437" cy="457200"/>
          </a:xfrm>
          <a:prstGeom prst="rect">
            <a:avLst/>
          </a:prstGeom>
          <a:noFill/>
          <a:ln w="9525">
            <a:noFill/>
            <a:miter lim="800000"/>
            <a:headEnd/>
            <a:tailEnd/>
          </a:ln>
          <a:effectLst/>
        </p:spPr>
        <p:txBody>
          <a:bodyPr wrap="none">
            <a:spAutoFit/>
          </a:bodyPr>
          <a:lstStyle/>
          <a:p>
            <a:pPr algn="ctr"/>
            <a:r>
              <a:rPr lang="en-US" sz="2400" u="sng"/>
              <a:t>Transgenic maize (biolistic)</a:t>
            </a:r>
            <a:endParaRPr lang="en-US"/>
          </a:p>
        </p:txBody>
      </p:sp>
      <p:sp>
        <p:nvSpPr>
          <p:cNvPr id="28675" name="Text Box 3"/>
          <p:cNvSpPr txBox="1">
            <a:spLocks noChangeArrowheads="1"/>
          </p:cNvSpPr>
          <p:nvPr/>
        </p:nvSpPr>
        <p:spPr bwMode="auto">
          <a:xfrm>
            <a:off x="1281113" y="1447800"/>
            <a:ext cx="7267575" cy="1676400"/>
          </a:xfrm>
          <a:prstGeom prst="rect">
            <a:avLst/>
          </a:prstGeom>
          <a:noFill/>
          <a:ln w="9525">
            <a:noFill/>
            <a:miter lim="800000"/>
            <a:headEnd/>
            <a:tailEnd/>
          </a:ln>
          <a:effectLst/>
        </p:spPr>
        <p:txBody>
          <a:bodyPr wrap="none">
            <a:spAutoFit/>
          </a:bodyPr>
          <a:lstStyle/>
          <a:p>
            <a:r>
              <a:rPr lang="en-US" sz="2400" u="sng"/>
              <a:t>Transgene Expression</a:t>
            </a:r>
          </a:p>
          <a:p>
            <a:r>
              <a:rPr lang="en-US" sz="2000"/>
              <a:t>1. &gt;75% of independent transformants expressed </a:t>
            </a:r>
            <a:r>
              <a:rPr lang="en-US" sz="2000" i="1"/>
              <a:t>bar </a:t>
            </a:r>
            <a:r>
              <a:rPr lang="en-US" sz="2000"/>
              <a:t>whereas </a:t>
            </a:r>
          </a:p>
          <a:p>
            <a:r>
              <a:rPr lang="en-US" sz="2000"/>
              <a:t>   &lt;25% expressed </a:t>
            </a:r>
            <a:r>
              <a:rPr lang="en-US" sz="2000" i="1"/>
              <a:t>gus.</a:t>
            </a:r>
            <a:endParaRPr lang="en-US" sz="2000" i="1" u="sng"/>
          </a:p>
          <a:p>
            <a:r>
              <a:rPr lang="en-US" sz="2000"/>
              <a:t>2. Clonal differences in transgene expression (T</a:t>
            </a:r>
            <a:r>
              <a:rPr lang="en-US" sz="2000" baseline="-25000"/>
              <a:t>1</a:t>
            </a:r>
            <a:r>
              <a:rPr lang="en-US" sz="2000"/>
              <a:t> analysis).</a:t>
            </a:r>
          </a:p>
          <a:p>
            <a:r>
              <a:rPr lang="en-US" sz="2000"/>
              <a:t>3. </a:t>
            </a:r>
            <a:r>
              <a:rPr lang="en-US" sz="2000" i="1"/>
              <a:t>bar</a:t>
            </a:r>
            <a:r>
              <a:rPr lang="en-US" sz="2000"/>
              <a:t> expression less variable than </a:t>
            </a:r>
            <a:r>
              <a:rPr lang="en-US" sz="2000" i="1"/>
              <a:t>gus</a:t>
            </a:r>
            <a:r>
              <a:rPr lang="en-US" sz="2000"/>
              <a:t> expression.</a:t>
            </a:r>
          </a:p>
        </p:txBody>
      </p:sp>
      <p:sp>
        <p:nvSpPr>
          <p:cNvPr id="28676" name="Text Box 4"/>
          <p:cNvSpPr txBox="1">
            <a:spLocks noChangeArrowheads="1"/>
          </p:cNvSpPr>
          <p:nvPr/>
        </p:nvSpPr>
        <p:spPr bwMode="auto">
          <a:xfrm>
            <a:off x="1219200" y="3581400"/>
            <a:ext cx="7620000" cy="1676400"/>
          </a:xfrm>
          <a:prstGeom prst="rect">
            <a:avLst/>
          </a:prstGeom>
          <a:noFill/>
          <a:ln w="9525">
            <a:noFill/>
            <a:miter lim="800000"/>
            <a:headEnd/>
            <a:tailEnd/>
          </a:ln>
          <a:effectLst/>
        </p:spPr>
        <p:txBody>
          <a:bodyPr>
            <a:spAutoFit/>
          </a:bodyPr>
          <a:lstStyle/>
          <a:p>
            <a:pPr marL="457200" indent="-457200"/>
            <a:r>
              <a:rPr lang="en-US" sz="2400" u="sng"/>
              <a:t>Transgene Inheritance</a:t>
            </a:r>
            <a:endParaRPr lang="en-US" sz="2400"/>
          </a:p>
          <a:p>
            <a:pPr marL="457200" indent="-457200">
              <a:buFontTx/>
              <a:buAutoNum type="arabicPeriod"/>
            </a:pPr>
            <a:r>
              <a:rPr lang="en-US" sz="2000"/>
              <a:t>22 transformants were analyzed.</a:t>
            </a:r>
          </a:p>
          <a:p>
            <a:pPr marL="457200" indent="-457200">
              <a:buFontTx/>
              <a:buAutoNum type="arabicPeriod"/>
            </a:pPr>
            <a:r>
              <a:rPr lang="en-US" sz="2000"/>
              <a:t>Backcrossed T</a:t>
            </a:r>
            <a:r>
              <a:rPr lang="en-US" sz="2000" baseline="-25000"/>
              <a:t>1</a:t>
            </a:r>
            <a:r>
              <a:rPr lang="en-US" sz="2000"/>
              <a:t> progenies showed 1:1 ratio.</a:t>
            </a:r>
          </a:p>
          <a:p>
            <a:pPr marL="457200" indent="-457200">
              <a:buFontTx/>
              <a:buAutoNum type="arabicPeriod"/>
            </a:pPr>
            <a:r>
              <a:rPr lang="en-US" sz="2000"/>
              <a:t>Backcrossed T</a:t>
            </a:r>
            <a:r>
              <a:rPr lang="en-US" sz="2000" baseline="-25000"/>
              <a:t>2</a:t>
            </a:r>
            <a:r>
              <a:rPr lang="en-US" sz="2000"/>
              <a:t> progenies (of 6 lines) differed significantly from 1:1 ratio.</a:t>
            </a:r>
            <a:endParaRPr lang="en-US" sz="2000" u="sng"/>
          </a:p>
        </p:txBody>
      </p:sp>
      <p:sp>
        <p:nvSpPr>
          <p:cNvPr id="28677" name="Text Box 5"/>
          <p:cNvSpPr txBox="1">
            <a:spLocks noChangeArrowheads="1"/>
          </p:cNvSpPr>
          <p:nvPr/>
        </p:nvSpPr>
        <p:spPr bwMode="auto">
          <a:xfrm>
            <a:off x="152400" y="6477000"/>
            <a:ext cx="3360738" cy="274638"/>
          </a:xfrm>
          <a:prstGeom prst="rect">
            <a:avLst/>
          </a:prstGeom>
          <a:noFill/>
          <a:ln w="9525">
            <a:noFill/>
            <a:miter lim="800000"/>
            <a:headEnd/>
            <a:tailEnd/>
          </a:ln>
          <a:effectLst/>
        </p:spPr>
        <p:txBody>
          <a:bodyPr wrap="none">
            <a:spAutoFit/>
          </a:bodyPr>
          <a:lstStyle/>
          <a:p>
            <a:r>
              <a:rPr lang="en-US" sz="1200" b="1">
                <a:solidFill>
                  <a:srgbClr val="4D4D4D"/>
                </a:solidFill>
              </a:rPr>
              <a:t>Register et al. (1994) Plant Mol. Biol. 25: 951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797175" y="150813"/>
            <a:ext cx="3559175" cy="457200"/>
          </a:xfrm>
          <a:prstGeom prst="rect">
            <a:avLst/>
          </a:prstGeom>
          <a:noFill/>
          <a:ln w="9525">
            <a:noFill/>
            <a:miter lim="800000"/>
            <a:headEnd/>
            <a:tailEnd/>
          </a:ln>
          <a:effectLst/>
        </p:spPr>
        <p:txBody>
          <a:bodyPr wrap="none">
            <a:spAutoFit/>
          </a:bodyPr>
          <a:lstStyle/>
          <a:p>
            <a:pPr algn="ctr"/>
            <a:r>
              <a:rPr lang="en-US" sz="2400" u="sng"/>
              <a:t>Transgenic rice (biolistic)</a:t>
            </a:r>
          </a:p>
        </p:txBody>
      </p:sp>
      <p:sp>
        <p:nvSpPr>
          <p:cNvPr id="29699" name="Text Box 3"/>
          <p:cNvSpPr txBox="1">
            <a:spLocks noChangeArrowheads="1"/>
          </p:cNvSpPr>
          <p:nvPr/>
        </p:nvSpPr>
        <p:spPr bwMode="auto">
          <a:xfrm>
            <a:off x="2590800" y="685800"/>
            <a:ext cx="5561013" cy="5273675"/>
          </a:xfrm>
          <a:prstGeom prst="rect">
            <a:avLst/>
          </a:prstGeom>
          <a:noFill/>
          <a:ln w="9525">
            <a:noFill/>
            <a:miter lim="800000"/>
            <a:headEnd/>
            <a:tailEnd/>
          </a:ln>
          <a:effectLst/>
        </p:spPr>
        <p:txBody>
          <a:bodyPr wrap="none">
            <a:spAutoFit/>
          </a:bodyPr>
          <a:lstStyle/>
          <a:p>
            <a:pPr marL="457200" indent="-457200"/>
            <a:r>
              <a:rPr lang="en-US" sz="2000" u="sng"/>
              <a:t>56 independent transformants studied.</a:t>
            </a:r>
          </a:p>
          <a:p>
            <a:pPr marL="457200" indent="-457200"/>
            <a:r>
              <a:rPr lang="en-US" sz="2000"/>
              <a:t>Copy#</a:t>
            </a:r>
          </a:p>
          <a:p>
            <a:pPr marL="457200" indent="-457200">
              <a:buFontTx/>
              <a:buAutoNum type="arabicPeriod"/>
            </a:pPr>
            <a:r>
              <a:rPr lang="en-US" sz="2000"/>
              <a:t>All contain intact copies of the plasmids.</a:t>
            </a:r>
          </a:p>
          <a:p>
            <a:pPr marL="457200" indent="-457200">
              <a:buFontTx/>
              <a:buAutoNum type="arabicPeriod"/>
            </a:pPr>
            <a:r>
              <a:rPr lang="en-US" sz="2000"/>
              <a:t>31% contained 1-2 copies.</a:t>
            </a:r>
          </a:p>
          <a:p>
            <a:pPr marL="457200" indent="-457200">
              <a:buFontTx/>
              <a:buAutoNum type="arabicPeriod"/>
            </a:pPr>
            <a:r>
              <a:rPr lang="en-US" sz="2000"/>
              <a:t>42% contained 3-9 copies.</a:t>
            </a:r>
          </a:p>
          <a:p>
            <a:pPr marL="457200" indent="-457200">
              <a:buFontTx/>
              <a:buAutoNum type="arabicPeriod"/>
            </a:pPr>
            <a:r>
              <a:rPr lang="en-US" sz="2000"/>
              <a:t>26% contained =&gt; 10 copies.</a:t>
            </a:r>
          </a:p>
          <a:p>
            <a:pPr marL="457200" indent="-457200"/>
            <a:endParaRPr lang="en-US" sz="2000" u="sng"/>
          </a:p>
          <a:p>
            <a:pPr marL="457200" indent="-457200"/>
            <a:r>
              <a:rPr lang="en-US" sz="2000" u="sng"/>
              <a:t>Co-expression of transgenes</a:t>
            </a:r>
          </a:p>
          <a:p>
            <a:pPr marL="457200" indent="-457200"/>
            <a:r>
              <a:rPr lang="en-US" sz="2000" i="1"/>
              <a:t>Gus/hpt</a:t>
            </a:r>
            <a:r>
              <a:rPr lang="en-US" sz="2000"/>
              <a:t> combination: 30%</a:t>
            </a:r>
          </a:p>
          <a:p>
            <a:pPr marL="457200" indent="-457200"/>
            <a:r>
              <a:rPr lang="en-US" sz="2000" i="1"/>
              <a:t>Bar/hpt</a:t>
            </a:r>
            <a:r>
              <a:rPr lang="en-US" sz="2000"/>
              <a:t> combination: 90%</a:t>
            </a:r>
          </a:p>
          <a:p>
            <a:pPr marL="457200" indent="-457200"/>
            <a:r>
              <a:rPr lang="en-US" sz="2000"/>
              <a:t>Copy# inversely correlated with </a:t>
            </a:r>
            <a:r>
              <a:rPr lang="en-US" sz="2000" i="1"/>
              <a:t>gus</a:t>
            </a:r>
            <a:r>
              <a:rPr lang="en-US" sz="2000"/>
              <a:t> expression.</a:t>
            </a:r>
          </a:p>
          <a:p>
            <a:pPr marL="457200" indent="-457200"/>
            <a:endParaRPr lang="en-US" sz="2000" u="sng"/>
          </a:p>
          <a:p>
            <a:pPr marL="457200" indent="-457200"/>
            <a:r>
              <a:rPr lang="en-US" sz="2000" u="sng"/>
              <a:t>Inheritance</a:t>
            </a:r>
          </a:p>
          <a:p>
            <a:pPr marL="457200" indent="-457200"/>
            <a:r>
              <a:rPr lang="en-US" sz="2000"/>
              <a:t>7 lines studied </a:t>
            </a:r>
          </a:p>
          <a:p>
            <a:pPr marL="457200" indent="-457200"/>
            <a:r>
              <a:rPr lang="en-US" sz="2000"/>
              <a:t>5 showed 3:1  </a:t>
            </a:r>
          </a:p>
          <a:p>
            <a:pPr marL="457200" indent="-457200"/>
            <a:r>
              <a:rPr lang="en-US" sz="2000"/>
              <a:t>1 showed 15:1 </a:t>
            </a:r>
          </a:p>
          <a:p>
            <a:pPr marL="457200" indent="-457200"/>
            <a:r>
              <a:rPr lang="en-US" sz="2000"/>
              <a:t>1 showed 1:1</a:t>
            </a:r>
          </a:p>
        </p:txBody>
      </p:sp>
      <p:sp>
        <p:nvSpPr>
          <p:cNvPr id="29700" name="Text Box 4"/>
          <p:cNvSpPr txBox="1">
            <a:spLocks noChangeArrowheads="1"/>
          </p:cNvSpPr>
          <p:nvPr/>
        </p:nvSpPr>
        <p:spPr bwMode="auto">
          <a:xfrm>
            <a:off x="288925" y="6434138"/>
            <a:ext cx="3868738" cy="274637"/>
          </a:xfrm>
          <a:prstGeom prst="rect">
            <a:avLst/>
          </a:prstGeom>
          <a:noFill/>
          <a:ln w="9525">
            <a:noFill/>
            <a:miter lim="800000"/>
            <a:headEnd/>
            <a:tailEnd/>
          </a:ln>
          <a:effectLst/>
        </p:spPr>
        <p:txBody>
          <a:bodyPr wrap="none">
            <a:spAutoFit/>
          </a:bodyPr>
          <a:lstStyle/>
          <a:p>
            <a:r>
              <a:rPr lang="en-US" sz="1200" b="1">
                <a:solidFill>
                  <a:srgbClr val="4D4D4D"/>
                </a:solidFill>
              </a:rPr>
              <a:t>Cooley et al. (1995) Theor. Appl. Genet. 90:97, 1995</a:t>
            </a:r>
          </a:p>
        </p:txBody>
      </p:sp>
      <p:sp>
        <p:nvSpPr>
          <p:cNvPr id="29701" name="Text Box 5"/>
          <p:cNvSpPr txBox="1">
            <a:spLocks noChangeArrowheads="1"/>
          </p:cNvSpPr>
          <p:nvPr/>
        </p:nvSpPr>
        <p:spPr bwMode="auto">
          <a:xfrm>
            <a:off x="533400" y="1776413"/>
            <a:ext cx="906463" cy="336550"/>
          </a:xfrm>
          <a:prstGeom prst="rect">
            <a:avLst/>
          </a:prstGeom>
          <a:noFill/>
          <a:ln w="9525">
            <a:noFill/>
            <a:miter lim="800000"/>
            <a:headEnd/>
            <a:tailEnd/>
          </a:ln>
          <a:effectLst/>
        </p:spPr>
        <p:txBody>
          <a:bodyPr wrap="none">
            <a:spAutoFit/>
          </a:bodyPr>
          <a:lstStyle/>
          <a:p>
            <a:r>
              <a:rPr lang="en-US" sz="1600"/>
              <a:t>Hyg-bar</a:t>
            </a:r>
          </a:p>
        </p:txBody>
      </p:sp>
      <p:sp>
        <p:nvSpPr>
          <p:cNvPr id="29702" name="Text Box 6"/>
          <p:cNvSpPr txBox="1">
            <a:spLocks noChangeArrowheads="1"/>
          </p:cNvSpPr>
          <p:nvPr/>
        </p:nvSpPr>
        <p:spPr bwMode="auto">
          <a:xfrm>
            <a:off x="533400" y="2233613"/>
            <a:ext cx="939800" cy="336550"/>
          </a:xfrm>
          <a:prstGeom prst="rect">
            <a:avLst/>
          </a:prstGeom>
          <a:noFill/>
          <a:ln w="9525">
            <a:noFill/>
            <a:miter lim="800000"/>
            <a:headEnd/>
            <a:tailEnd/>
          </a:ln>
          <a:effectLst/>
        </p:spPr>
        <p:txBody>
          <a:bodyPr wrap="none">
            <a:spAutoFit/>
          </a:bodyPr>
          <a:lstStyle/>
          <a:p>
            <a:r>
              <a:rPr lang="en-US" sz="1600"/>
              <a:t>Hyg-gus</a:t>
            </a:r>
          </a:p>
        </p:txBody>
      </p:sp>
      <p:sp>
        <p:nvSpPr>
          <p:cNvPr id="29703" name="Text Box 7"/>
          <p:cNvSpPr txBox="1">
            <a:spLocks noChangeArrowheads="1"/>
          </p:cNvSpPr>
          <p:nvPr/>
        </p:nvSpPr>
        <p:spPr bwMode="auto">
          <a:xfrm>
            <a:off x="228600" y="1371600"/>
            <a:ext cx="1771650" cy="366713"/>
          </a:xfrm>
          <a:prstGeom prst="rect">
            <a:avLst/>
          </a:prstGeom>
          <a:noFill/>
          <a:ln w="9525">
            <a:noFill/>
            <a:miter lim="800000"/>
            <a:headEnd/>
            <a:tailEnd/>
          </a:ln>
          <a:effectLst/>
        </p:spPr>
        <p:txBody>
          <a:bodyPr wrap="none">
            <a:spAutoFit/>
          </a:bodyPr>
          <a:lstStyle/>
          <a:p>
            <a:r>
              <a:rPr lang="en-US"/>
              <a:t>DNA constructs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590800" y="150813"/>
            <a:ext cx="4983163" cy="457200"/>
          </a:xfrm>
          <a:prstGeom prst="rect">
            <a:avLst/>
          </a:prstGeom>
          <a:noFill/>
          <a:ln w="9525">
            <a:noFill/>
            <a:miter lim="800000"/>
            <a:headEnd/>
            <a:tailEnd/>
          </a:ln>
          <a:effectLst/>
        </p:spPr>
        <p:txBody>
          <a:bodyPr wrap="none">
            <a:spAutoFit/>
          </a:bodyPr>
          <a:lstStyle/>
          <a:p>
            <a:r>
              <a:rPr lang="en-US" sz="2400" u="sng"/>
              <a:t>Transgenic oat and wheat (biolistic)</a:t>
            </a:r>
          </a:p>
        </p:txBody>
      </p:sp>
      <p:sp>
        <p:nvSpPr>
          <p:cNvPr id="30723" name="Text Box 3"/>
          <p:cNvSpPr txBox="1">
            <a:spLocks noChangeArrowheads="1"/>
          </p:cNvSpPr>
          <p:nvPr/>
        </p:nvSpPr>
        <p:spPr bwMode="auto">
          <a:xfrm>
            <a:off x="381000" y="685800"/>
            <a:ext cx="8153400" cy="4176713"/>
          </a:xfrm>
          <a:prstGeom prst="rect">
            <a:avLst/>
          </a:prstGeom>
          <a:noFill/>
          <a:ln w="9525">
            <a:noFill/>
            <a:miter lim="800000"/>
            <a:headEnd/>
            <a:tailEnd/>
          </a:ln>
          <a:effectLst/>
        </p:spPr>
        <p:txBody>
          <a:bodyPr>
            <a:spAutoFit/>
          </a:bodyPr>
          <a:lstStyle/>
          <a:p>
            <a:r>
              <a:rPr lang="en-US" sz="2000"/>
              <a:t>pBARGUS + one plasmid used for transformation</a:t>
            </a:r>
          </a:p>
          <a:p>
            <a:r>
              <a:rPr lang="en-US" sz="2000"/>
              <a:t>23 lines analyzed.</a:t>
            </a:r>
          </a:p>
          <a:p>
            <a:r>
              <a:rPr lang="en-US" sz="2000"/>
              <a:t>22 had single genetic locus. 19 tested by Southern: all complex</a:t>
            </a:r>
          </a:p>
          <a:p>
            <a:r>
              <a:rPr lang="en-US" sz="2000"/>
              <a:t>19/ 21 showed transgene silencing.</a:t>
            </a:r>
          </a:p>
          <a:p>
            <a:endParaRPr lang="en-US" sz="800"/>
          </a:p>
          <a:p>
            <a:pPr>
              <a:buFont typeface="Wingdings" pitchFamily="2" charset="2"/>
              <a:buChar char="§"/>
            </a:pPr>
            <a:r>
              <a:rPr lang="en-US" sz="2000"/>
              <a:t> lack of a transgenic phenotype when transgene is present.</a:t>
            </a:r>
          </a:p>
          <a:p>
            <a:pPr>
              <a:buFont typeface="Wingdings" pitchFamily="2" charset="2"/>
              <a:buChar char="§"/>
            </a:pPr>
            <a:r>
              <a:rPr lang="en-US" sz="2000"/>
              <a:t> lack of co-expression despite the presence of both genes.</a:t>
            </a:r>
          </a:p>
          <a:p>
            <a:pPr>
              <a:buFont typeface="Wingdings" pitchFamily="2" charset="2"/>
              <a:buChar char="§"/>
            </a:pPr>
            <a:r>
              <a:rPr lang="en-US" sz="2000"/>
              <a:t> distorted segregation of GUS phenotype.</a:t>
            </a:r>
          </a:p>
          <a:p>
            <a:pPr>
              <a:buFont typeface="Wingdings" pitchFamily="2" charset="2"/>
              <a:buChar char="§"/>
            </a:pPr>
            <a:r>
              <a:rPr lang="en-US" sz="2000"/>
              <a:t>reactivation of GUS+ phenotype in plants derived from GUS-negative   	parent occurred in 13 out of 21 lines.</a:t>
            </a:r>
          </a:p>
          <a:p>
            <a:pPr>
              <a:buFont typeface="Wingdings" pitchFamily="2" charset="2"/>
              <a:buChar char="§"/>
            </a:pPr>
            <a:r>
              <a:rPr lang="en-US" sz="2000"/>
              <a:t> reactivation occurred infrequently in some lines and in 50% 	progenies in other lines.  Random silencing? Structural 	changes? Probably random silencing occurred, which is accentuated by the ploidy state of the host (oat is hexaploid).</a:t>
            </a:r>
          </a:p>
        </p:txBody>
      </p:sp>
      <p:sp>
        <p:nvSpPr>
          <p:cNvPr id="30724" name="Text Box 4"/>
          <p:cNvSpPr txBox="1">
            <a:spLocks noChangeArrowheads="1"/>
          </p:cNvSpPr>
          <p:nvPr/>
        </p:nvSpPr>
        <p:spPr bwMode="auto">
          <a:xfrm>
            <a:off x="228600" y="6019800"/>
            <a:ext cx="4318000" cy="517525"/>
          </a:xfrm>
          <a:prstGeom prst="rect">
            <a:avLst/>
          </a:prstGeom>
          <a:noFill/>
          <a:ln w="9525">
            <a:noFill/>
            <a:miter lim="800000"/>
            <a:headEnd/>
            <a:tailEnd/>
          </a:ln>
          <a:effectLst/>
        </p:spPr>
        <p:txBody>
          <a:bodyPr wrap="none">
            <a:spAutoFit/>
          </a:bodyPr>
          <a:lstStyle/>
          <a:p>
            <a:r>
              <a:rPr lang="en-US" sz="1400" b="1">
                <a:solidFill>
                  <a:srgbClr val="4D4D4D"/>
                </a:solidFill>
              </a:rPr>
              <a:t>Powlowski et al. (1998) Plant Mol Biol 38:597</a:t>
            </a:r>
          </a:p>
          <a:p>
            <a:r>
              <a:rPr lang="en-US" sz="1400" b="1">
                <a:solidFill>
                  <a:srgbClr val="4D4D4D"/>
                </a:solidFill>
              </a:rPr>
              <a:t>Srivastava et al. (1996) Theor Appl Genet 92:1031</a:t>
            </a:r>
          </a:p>
        </p:txBody>
      </p:sp>
      <p:sp>
        <p:nvSpPr>
          <p:cNvPr id="30725" name="Text Box 5"/>
          <p:cNvSpPr txBox="1">
            <a:spLocks noChangeArrowheads="1"/>
          </p:cNvSpPr>
          <p:nvPr/>
        </p:nvSpPr>
        <p:spPr bwMode="auto">
          <a:xfrm>
            <a:off x="533400" y="5257800"/>
            <a:ext cx="7924800" cy="366713"/>
          </a:xfrm>
          <a:prstGeom prst="rect">
            <a:avLst/>
          </a:prstGeom>
          <a:noFill/>
          <a:ln w="9525">
            <a:noFill/>
            <a:miter lim="800000"/>
            <a:headEnd/>
            <a:tailEnd/>
          </a:ln>
          <a:effectLst/>
        </p:spPr>
        <p:txBody>
          <a:bodyPr>
            <a:spAutoFit/>
          </a:bodyPr>
          <a:lstStyle/>
          <a:p>
            <a:r>
              <a:rPr lang="en-US" i="1"/>
              <a:t>Similar results were reported for transgenic wheat, which is also a hexaploid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Text Box 6"/>
          <p:cNvSpPr txBox="1">
            <a:spLocks noChangeArrowheads="1"/>
          </p:cNvSpPr>
          <p:nvPr/>
        </p:nvSpPr>
        <p:spPr bwMode="auto">
          <a:xfrm>
            <a:off x="2514600" y="304800"/>
            <a:ext cx="4289425" cy="457200"/>
          </a:xfrm>
          <a:prstGeom prst="rect">
            <a:avLst/>
          </a:prstGeom>
          <a:noFill/>
          <a:ln w="9525">
            <a:noFill/>
            <a:miter lim="800000"/>
            <a:headEnd/>
            <a:tailEnd/>
          </a:ln>
          <a:effectLst/>
        </p:spPr>
        <p:txBody>
          <a:bodyPr wrap="none">
            <a:spAutoFit/>
          </a:bodyPr>
          <a:lstStyle/>
          <a:p>
            <a:r>
              <a:rPr lang="en-US" sz="2400" u="sng"/>
              <a:t>Silencing of single copy genes</a:t>
            </a:r>
          </a:p>
        </p:txBody>
      </p:sp>
      <p:sp>
        <p:nvSpPr>
          <p:cNvPr id="48135" name="Text Box 7"/>
          <p:cNvSpPr txBox="1">
            <a:spLocks noChangeArrowheads="1"/>
          </p:cNvSpPr>
          <p:nvPr/>
        </p:nvSpPr>
        <p:spPr bwMode="auto">
          <a:xfrm>
            <a:off x="1050925" y="990600"/>
            <a:ext cx="7026275" cy="4486275"/>
          </a:xfrm>
          <a:prstGeom prst="rect">
            <a:avLst/>
          </a:prstGeom>
          <a:noFill/>
          <a:ln w="9525">
            <a:noFill/>
            <a:miter lim="800000"/>
            <a:headEnd/>
            <a:tailEnd/>
          </a:ln>
          <a:effectLst/>
        </p:spPr>
        <p:txBody>
          <a:bodyPr>
            <a:spAutoFit/>
          </a:bodyPr>
          <a:lstStyle/>
          <a:p>
            <a:r>
              <a:rPr lang="en-US" u="sng"/>
              <a:t>Gene dosage</a:t>
            </a:r>
          </a:p>
          <a:p>
            <a:r>
              <a:rPr lang="en-US"/>
              <a:t>Arabidopsis plants expressing Fab antibody fragment was studied.  These plants represented two independent transgenic lines that contain single copy of the gene.  The primary transgenic plants (hemizygous) expressed the gene well.  Homozygous progenies exhibited gene silencing. Even double hemizygous plants exhibited low levels of Fab expression compared to their parents. A clear allelic and non-allelic gene dosage effect was seen. </a:t>
            </a:r>
          </a:p>
          <a:p>
            <a:endParaRPr lang="en-US"/>
          </a:p>
          <a:p>
            <a:r>
              <a:rPr lang="en-US" u="sng"/>
              <a:t>High expression</a:t>
            </a:r>
          </a:p>
          <a:p>
            <a:r>
              <a:rPr lang="en-US"/>
              <a:t>11 transgenic tobacco lines containing </a:t>
            </a:r>
            <a:r>
              <a:rPr lang="en-US" i="1"/>
              <a:t>gus</a:t>
            </a:r>
            <a:r>
              <a:rPr lang="en-US"/>
              <a:t> gene expressed by 35S promoter with double enhancer showed silencing at each generation, the initiation time and rate varied in each line.  Two lines showed high mRNA (gus) in young seedlings and then rapid decline.  Silencing was not dependent on gene dosage but rather on strong expression.  Threshold effect?</a:t>
            </a:r>
          </a:p>
        </p:txBody>
      </p:sp>
      <p:sp>
        <p:nvSpPr>
          <p:cNvPr id="48136" name="Text Box 8"/>
          <p:cNvSpPr txBox="1">
            <a:spLocks noChangeArrowheads="1"/>
          </p:cNvSpPr>
          <p:nvPr/>
        </p:nvSpPr>
        <p:spPr bwMode="auto">
          <a:xfrm>
            <a:off x="288925" y="6248400"/>
            <a:ext cx="3648075" cy="457200"/>
          </a:xfrm>
          <a:prstGeom prst="rect">
            <a:avLst/>
          </a:prstGeom>
          <a:noFill/>
          <a:ln w="9525">
            <a:noFill/>
            <a:miter lim="800000"/>
            <a:headEnd/>
            <a:tailEnd/>
          </a:ln>
          <a:effectLst/>
        </p:spPr>
        <p:txBody>
          <a:bodyPr wrap="none">
            <a:spAutoFit/>
          </a:bodyPr>
          <a:lstStyle/>
          <a:p>
            <a:r>
              <a:rPr lang="en-US" sz="1200" b="1">
                <a:solidFill>
                  <a:srgbClr val="4D4D4D"/>
                </a:solidFill>
              </a:rPr>
              <a:t>De Wilde et al. (2001) Mol Genet Genom 265:647</a:t>
            </a:r>
          </a:p>
          <a:p>
            <a:r>
              <a:rPr lang="en-US" sz="1200" b="1">
                <a:solidFill>
                  <a:srgbClr val="4D4D4D"/>
                </a:solidFill>
              </a:rPr>
              <a:t>Elmayan and Vaucheret (1996) Plant J 9:787</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ChangeArrowheads="1"/>
          </p:cNvSpPr>
          <p:nvPr/>
        </p:nvSpPr>
        <p:spPr bwMode="auto">
          <a:xfrm>
            <a:off x="381000" y="631955"/>
            <a:ext cx="8534400" cy="4832092"/>
          </a:xfrm>
          <a:prstGeom prst="rect">
            <a:avLst/>
          </a:prstGeom>
          <a:noFill/>
          <a:ln w="9525">
            <a:noFill/>
            <a:miter lim="800000"/>
            <a:headEnd/>
            <a:tailEnd/>
          </a:ln>
          <a:effectLst/>
        </p:spPr>
        <p:txBody>
          <a:bodyPr wrap="square" anchor="ctr">
            <a:spAutoFit/>
          </a:bodyPr>
          <a:lstStyle/>
          <a:p>
            <a:pPr algn="just"/>
            <a:r>
              <a:rPr lang="en-US" sz="2000" b="1" dirty="0">
                <a:latin typeface="+mj-lt"/>
                <a:cs typeface="Arial" pitchFamily="34" charset="0"/>
              </a:rPr>
              <a:t>DEVELOPMENTAL AND ENVIRONMENTAL CONTROL OF COSUPPRESSION (gene silencing)</a:t>
            </a:r>
          </a:p>
          <a:p>
            <a:pPr algn="just"/>
            <a:endParaRPr lang="en-US" sz="1600" dirty="0">
              <a:cs typeface="Arial" pitchFamily="34" charset="0"/>
            </a:endParaRPr>
          </a:p>
          <a:p>
            <a:pPr algn="just" eaLnBrk="0" hangingPunct="0"/>
            <a:r>
              <a:rPr lang="en-US" dirty="0">
                <a:latin typeface="+mj-lt"/>
                <a:cs typeface="Arial" pitchFamily="34" charset="0"/>
              </a:rPr>
              <a:t>Several cases of </a:t>
            </a:r>
            <a:r>
              <a:rPr lang="en-US" dirty="0" smtClean="0">
                <a:latin typeface="+mj-lt"/>
                <a:cs typeface="Arial" pitchFamily="34" charset="0"/>
              </a:rPr>
              <a:t>co-suppression </a:t>
            </a:r>
            <a:r>
              <a:rPr lang="en-US" dirty="0">
                <a:latin typeface="+mj-lt"/>
                <a:cs typeface="Arial" pitchFamily="34" charset="0"/>
              </a:rPr>
              <a:t>show developmental regulation and a dependence on environmental factors. </a:t>
            </a:r>
            <a:r>
              <a:rPr lang="en-US" dirty="0" smtClean="0">
                <a:latin typeface="+mj-lt"/>
                <a:cs typeface="Arial" pitchFamily="34" charset="0"/>
              </a:rPr>
              <a:t>Co-suppression </a:t>
            </a:r>
            <a:r>
              <a:rPr lang="en-US" dirty="0">
                <a:latin typeface="+mj-lt"/>
                <a:cs typeface="Arial" pitchFamily="34" charset="0"/>
              </a:rPr>
              <a:t>of </a:t>
            </a:r>
            <a:r>
              <a:rPr lang="en-US" i="1" dirty="0">
                <a:latin typeface="+mj-lt"/>
                <a:cs typeface="Arial" pitchFamily="34" charset="0"/>
              </a:rPr>
              <a:t>CHS</a:t>
            </a:r>
            <a:r>
              <a:rPr lang="en-US" dirty="0">
                <a:latin typeface="+mj-lt"/>
                <a:cs typeface="Arial" pitchFamily="34" charset="0"/>
              </a:rPr>
              <a:t> (</a:t>
            </a:r>
            <a:r>
              <a:rPr lang="en-US" dirty="0" err="1">
                <a:latin typeface="+mj-lt"/>
                <a:cs typeface="Arial" pitchFamily="34" charset="0"/>
              </a:rPr>
              <a:t>chalcone</a:t>
            </a:r>
            <a:r>
              <a:rPr lang="en-US" dirty="0">
                <a:latin typeface="+mj-lt"/>
                <a:cs typeface="Arial" pitchFamily="34" charset="0"/>
              </a:rPr>
              <a:t> </a:t>
            </a:r>
            <a:r>
              <a:rPr lang="en-US" dirty="0" err="1">
                <a:latin typeface="+mj-lt"/>
                <a:cs typeface="Arial" pitchFamily="34" charset="0"/>
              </a:rPr>
              <a:t>synthase</a:t>
            </a:r>
            <a:r>
              <a:rPr lang="en-US" dirty="0">
                <a:latin typeface="+mj-lt"/>
                <a:cs typeface="Arial" pitchFamily="34" charset="0"/>
              </a:rPr>
              <a:t>) genes in </a:t>
            </a:r>
            <a:r>
              <a:rPr lang="en-US" i="1" dirty="0">
                <a:latin typeface="+mj-lt"/>
                <a:cs typeface="Arial" pitchFamily="34" charset="0"/>
              </a:rPr>
              <a:t>Petunia</a:t>
            </a:r>
            <a:r>
              <a:rPr lang="en-US" dirty="0">
                <a:latin typeface="+mj-lt"/>
                <a:cs typeface="Arial" pitchFamily="34" charset="0"/>
              </a:rPr>
              <a:t> produces a variety of </a:t>
            </a:r>
            <a:r>
              <a:rPr lang="en-US" dirty="0" err="1">
                <a:latin typeface="+mj-lt"/>
                <a:cs typeface="Arial" pitchFamily="34" charset="0"/>
              </a:rPr>
              <a:t>anthocyanin</a:t>
            </a:r>
            <a:r>
              <a:rPr lang="en-US" dirty="0">
                <a:latin typeface="+mj-lt"/>
                <a:cs typeface="Arial" pitchFamily="34" charset="0"/>
              </a:rPr>
              <a:t> pigmentation patterns in the flower, among which highly ordered patterns can be found that are somatically heritable. These observations suggest a linkage between regulatory mechanisms of morphological differentiation and the induction of </a:t>
            </a:r>
            <a:r>
              <a:rPr lang="en-US" dirty="0" smtClean="0">
                <a:latin typeface="+mj-lt"/>
                <a:cs typeface="Arial" pitchFamily="34" charset="0"/>
              </a:rPr>
              <a:t>co-suppression</a:t>
            </a:r>
            <a:r>
              <a:rPr lang="en-US" dirty="0">
                <a:latin typeface="+mj-lt"/>
                <a:cs typeface="Arial" pitchFamily="34" charset="0"/>
              </a:rPr>
              <a:t>. Frequently, silencing is triggered after a lag period, either stochastically at different stages during development or synchronously at a specific stage of development </a:t>
            </a:r>
          </a:p>
          <a:p>
            <a:pPr algn="just" eaLnBrk="0" hangingPunct="0"/>
            <a:endParaRPr lang="en-US" dirty="0">
              <a:latin typeface="+mj-lt"/>
              <a:cs typeface="Arial" pitchFamily="34" charset="0"/>
            </a:endParaRPr>
          </a:p>
          <a:p>
            <a:pPr algn="just" eaLnBrk="0" hangingPunct="0"/>
            <a:r>
              <a:rPr lang="en-US" dirty="0">
                <a:latin typeface="+mj-lt"/>
                <a:cs typeface="Arial" pitchFamily="34" charset="0"/>
              </a:rPr>
              <a:t>Various cases of environmental influences on silencing have been observed. </a:t>
            </a:r>
            <a:r>
              <a:rPr lang="en-US" dirty="0" smtClean="0">
                <a:latin typeface="+mj-lt"/>
                <a:cs typeface="Arial" pitchFamily="34" charset="0"/>
              </a:rPr>
              <a:t>Co-suppression </a:t>
            </a:r>
            <a:r>
              <a:rPr lang="en-US" dirty="0">
                <a:latin typeface="+mj-lt"/>
                <a:cs typeface="Arial" pitchFamily="34" charset="0"/>
              </a:rPr>
              <a:t>of </a:t>
            </a:r>
            <a:r>
              <a:rPr lang="en-US" i="1" dirty="0">
                <a:latin typeface="+mj-lt"/>
                <a:cs typeface="Arial" pitchFamily="34" charset="0"/>
              </a:rPr>
              <a:t>CHS</a:t>
            </a:r>
            <a:r>
              <a:rPr lang="en-US" dirty="0">
                <a:latin typeface="+mj-lt"/>
                <a:cs typeface="Arial" pitchFamily="34" charset="0"/>
              </a:rPr>
              <a:t> genes in </a:t>
            </a:r>
            <a:r>
              <a:rPr lang="en-US" i="1" dirty="0">
                <a:latin typeface="+mj-lt"/>
                <a:cs typeface="Arial" pitchFamily="34" charset="0"/>
              </a:rPr>
              <a:t>Petunia</a:t>
            </a:r>
            <a:r>
              <a:rPr lang="en-US" dirty="0">
                <a:latin typeface="+mj-lt"/>
                <a:cs typeface="Arial" pitchFamily="34" charset="0"/>
              </a:rPr>
              <a:t> and  </a:t>
            </a:r>
            <a:r>
              <a:rPr lang="el-GR" dirty="0">
                <a:latin typeface="+mj-lt"/>
                <a:cs typeface="Arial" pitchFamily="34" charset="0"/>
              </a:rPr>
              <a:t>β</a:t>
            </a:r>
            <a:r>
              <a:rPr lang="en-US" dirty="0">
                <a:latin typeface="+mj-lt"/>
                <a:cs typeface="Arial" pitchFamily="34" charset="0"/>
              </a:rPr>
              <a:t> -1,3-glucanase genes in tobacco are stimulated by high light intensities. Silencing of </a:t>
            </a:r>
            <a:r>
              <a:rPr lang="en-US" dirty="0" err="1">
                <a:latin typeface="+mj-lt"/>
                <a:cs typeface="Arial" pitchFamily="34" charset="0"/>
              </a:rPr>
              <a:t>chitinase</a:t>
            </a:r>
            <a:r>
              <a:rPr lang="en-US" dirty="0">
                <a:latin typeface="+mj-lt"/>
                <a:cs typeface="Arial" pitchFamily="34" charset="0"/>
              </a:rPr>
              <a:t> genes in </a:t>
            </a:r>
            <a:r>
              <a:rPr lang="en-US" i="1" dirty="0" err="1">
                <a:latin typeface="+mj-lt"/>
                <a:cs typeface="Arial" pitchFamily="34" charset="0"/>
              </a:rPr>
              <a:t>Nicotiana</a:t>
            </a:r>
            <a:r>
              <a:rPr lang="en-US" i="1" dirty="0">
                <a:latin typeface="+mj-lt"/>
                <a:cs typeface="Arial" pitchFamily="34" charset="0"/>
              </a:rPr>
              <a:t> </a:t>
            </a:r>
            <a:r>
              <a:rPr lang="en-US" i="1" dirty="0" err="1">
                <a:latin typeface="+mj-lt"/>
                <a:cs typeface="Arial" pitchFamily="34" charset="0"/>
              </a:rPr>
              <a:t>sylvestris</a:t>
            </a:r>
            <a:r>
              <a:rPr lang="en-US" dirty="0">
                <a:latin typeface="+mj-lt"/>
                <a:cs typeface="Arial" pitchFamily="34" charset="0"/>
              </a:rPr>
              <a:t> and nitrate </a:t>
            </a:r>
            <a:r>
              <a:rPr lang="en-US" dirty="0" err="1">
                <a:latin typeface="+mj-lt"/>
                <a:cs typeface="Arial" pitchFamily="34" charset="0"/>
              </a:rPr>
              <a:t>reductase</a:t>
            </a:r>
            <a:r>
              <a:rPr lang="en-US" dirty="0">
                <a:latin typeface="+mj-lt"/>
                <a:cs typeface="Arial" pitchFamily="34" charset="0"/>
              </a:rPr>
              <a:t> in tobacco are dependent on germination and growth conditions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191000" y="492125"/>
            <a:ext cx="609600" cy="117475"/>
          </a:xfrm>
          <a:prstGeom prst="rect">
            <a:avLst/>
          </a:prstGeom>
          <a:solidFill>
            <a:schemeClr val="accent1"/>
          </a:solidFill>
          <a:ln w="9525">
            <a:solidFill>
              <a:schemeClr val="tx1"/>
            </a:solidFill>
            <a:miter lim="800000"/>
            <a:headEnd/>
            <a:tailEnd/>
          </a:ln>
          <a:effectLst/>
        </p:spPr>
        <p:txBody>
          <a:bodyPr wrap="none" anchor="ctr"/>
          <a:lstStyle/>
          <a:p>
            <a:endParaRPr lang="en-US">
              <a:latin typeface="+mj-lt"/>
            </a:endParaRPr>
          </a:p>
        </p:txBody>
      </p:sp>
      <p:sp>
        <p:nvSpPr>
          <p:cNvPr id="24579" name="Freeform 3"/>
          <p:cNvSpPr>
            <a:spLocks/>
          </p:cNvSpPr>
          <p:nvPr/>
        </p:nvSpPr>
        <p:spPr bwMode="auto">
          <a:xfrm>
            <a:off x="2047875" y="1981200"/>
            <a:ext cx="2295525" cy="223838"/>
          </a:xfrm>
          <a:custGeom>
            <a:avLst/>
            <a:gdLst/>
            <a:ahLst/>
            <a:cxnLst>
              <a:cxn ang="0">
                <a:pos x="0" y="24"/>
              </a:cxn>
              <a:cxn ang="0">
                <a:pos x="35" y="106"/>
              </a:cxn>
              <a:cxn ang="0">
                <a:pos x="82" y="82"/>
              </a:cxn>
              <a:cxn ang="0">
                <a:pos x="118" y="71"/>
              </a:cxn>
              <a:cxn ang="0">
                <a:pos x="282" y="0"/>
              </a:cxn>
              <a:cxn ang="0">
                <a:pos x="365" y="106"/>
              </a:cxn>
              <a:cxn ang="0">
                <a:pos x="482" y="24"/>
              </a:cxn>
              <a:cxn ang="0">
                <a:pos x="576" y="0"/>
              </a:cxn>
              <a:cxn ang="0">
                <a:pos x="611" y="24"/>
              </a:cxn>
              <a:cxn ang="0">
                <a:pos x="623" y="71"/>
              </a:cxn>
              <a:cxn ang="0">
                <a:pos x="682" y="141"/>
              </a:cxn>
              <a:cxn ang="0">
                <a:pos x="870" y="47"/>
              </a:cxn>
              <a:cxn ang="0">
                <a:pos x="941" y="0"/>
              </a:cxn>
              <a:cxn ang="0">
                <a:pos x="976" y="24"/>
              </a:cxn>
              <a:cxn ang="0">
                <a:pos x="1011" y="71"/>
              </a:cxn>
              <a:cxn ang="0">
                <a:pos x="1176" y="118"/>
              </a:cxn>
              <a:cxn ang="0">
                <a:pos x="1305" y="71"/>
              </a:cxn>
              <a:cxn ang="0">
                <a:pos x="1446" y="0"/>
              </a:cxn>
            </a:cxnLst>
            <a:rect l="0" t="0" r="r" b="b"/>
            <a:pathLst>
              <a:path w="1446" h="141">
                <a:moveTo>
                  <a:pt x="0" y="24"/>
                </a:moveTo>
                <a:cubicBezTo>
                  <a:pt x="4" y="37"/>
                  <a:pt x="25" y="103"/>
                  <a:pt x="35" y="106"/>
                </a:cubicBezTo>
                <a:cubicBezTo>
                  <a:pt x="52" y="111"/>
                  <a:pt x="66" y="89"/>
                  <a:pt x="82" y="82"/>
                </a:cubicBezTo>
                <a:cubicBezTo>
                  <a:pt x="94" y="77"/>
                  <a:pt x="106" y="75"/>
                  <a:pt x="118" y="71"/>
                </a:cubicBezTo>
                <a:cubicBezTo>
                  <a:pt x="168" y="37"/>
                  <a:pt x="225" y="20"/>
                  <a:pt x="282" y="0"/>
                </a:cubicBezTo>
                <a:cubicBezTo>
                  <a:pt x="304" y="64"/>
                  <a:pt x="303" y="74"/>
                  <a:pt x="365" y="106"/>
                </a:cubicBezTo>
                <a:cubicBezTo>
                  <a:pt x="387" y="84"/>
                  <a:pt x="455" y="36"/>
                  <a:pt x="482" y="24"/>
                </a:cubicBezTo>
                <a:cubicBezTo>
                  <a:pt x="512" y="11"/>
                  <a:pt x="545" y="10"/>
                  <a:pt x="576" y="0"/>
                </a:cubicBezTo>
                <a:cubicBezTo>
                  <a:pt x="588" y="8"/>
                  <a:pt x="603" y="12"/>
                  <a:pt x="611" y="24"/>
                </a:cubicBezTo>
                <a:cubicBezTo>
                  <a:pt x="620" y="37"/>
                  <a:pt x="617" y="56"/>
                  <a:pt x="623" y="71"/>
                </a:cubicBezTo>
                <a:cubicBezTo>
                  <a:pt x="643" y="124"/>
                  <a:pt x="640" y="114"/>
                  <a:pt x="682" y="141"/>
                </a:cubicBezTo>
                <a:cubicBezTo>
                  <a:pt x="748" y="120"/>
                  <a:pt x="811" y="83"/>
                  <a:pt x="870" y="47"/>
                </a:cubicBezTo>
                <a:cubicBezTo>
                  <a:pt x="894" y="32"/>
                  <a:pt x="941" y="0"/>
                  <a:pt x="941" y="0"/>
                </a:cubicBezTo>
                <a:cubicBezTo>
                  <a:pt x="953" y="8"/>
                  <a:pt x="966" y="14"/>
                  <a:pt x="976" y="24"/>
                </a:cubicBezTo>
                <a:cubicBezTo>
                  <a:pt x="990" y="38"/>
                  <a:pt x="995" y="60"/>
                  <a:pt x="1011" y="71"/>
                </a:cubicBezTo>
                <a:cubicBezTo>
                  <a:pt x="1054" y="99"/>
                  <a:pt x="1128" y="102"/>
                  <a:pt x="1176" y="118"/>
                </a:cubicBezTo>
                <a:cubicBezTo>
                  <a:pt x="1220" y="105"/>
                  <a:pt x="1266" y="97"/>
                  <a:pt x="1305" y="71"/>
                </a:cubicBezTo>
                <a:cubicBezTo>
                  <a:pt x="1355" y="38"/>
                  <a:pt x="1382" y="0"/>
                  <a:pt x="1446" y="0"/>
                </a:cubicBezTo>
              </a:path>
            </a:pathLst>
          </a:custGeom>
          <a:noFill/>
          <a:ln w="9525">
            <a:solidFill>
              <a:schemeClr val="tx1"/>
            </a:solidFill>
            <a:round/>
            <a:headEnd/>
            <a:tailEnd/>
          </a:ln>
          <a:effectLst/>
        </p:spPr>
        <p:txBody>
          <a:bodyPr/>
          <a:lstStyle/>
          <a:p>
            <a:endParaRPr lang="en-US">
              <a:latin typeface="+mj-lt"/>
            </a:endParaRPr>
          </a:p>
        </p:txBody>
      </p:sp>
      <p:sp>
        <p:nvSpPr>
          <p:cNvPr id="24580" name="Freeform 4"/>
          <p:cNvSpPr>
            <a:spLocks/>
          </p:cNvSpPr>
          <p:nvPr/>
        </p:nvSpPr>
        <p:spPr bwMode="auto">
          <a:xfrm>
            <a:off x="4953000" y="1939925"/>
            <a:ext cx="2295525" cy="223838"/>
          </a:xfrm>
          <a:custGeom>
            <a:avLst/>
            <a:gdLst/>
            <a:ahLst/>
            <a:cxnLst>
              <a:cxn ang="0">
                <a:pos x="0" y="24"/>
              </a:cxn>
              <a:cxn ang="0">
                <a:pos x="35" y="106"/>
              </a:cxn>
              <a:cxn ang="0">
                <a:pos x="82" y="82"/>
              </a:cxn>
              <a:cxn ang="0">
                <a:pos x="118" y="71"/>
              </a:cxn>
              <a:cxn ang="0">
                <a:pos x="282" y="0"/>
              </a:cxn>
              <a:cxn ang="0">
                <a:pos x="365" y="106"/>
              </a:cxn>
              <a:cxn ang="0">
                <a:pos x="482" y="24"/>
              </a:cxn>
              <a:cxn ang="0">
                <a:pos x="576" y="0"/>
              </a:cxn>
              <a:cxn ang="0">
                <a:pos x="611" y="24"/>
              </a:cxn>
              <a:cxn ang="0">
                <a:pos x="623" y="71"/>
              </a:cxn>
              <a:cxn ang="0">
                <a:pos x="682" y="141"/>
              </a:cxn>
              <a:cxn ang="0">
                <a:pos x="870" y="47"/>
              </a:cxn>
              <a:cxn ang="0">
                <a:pos x="941" y="0"/>
              </a:cxn>
              <a:cxn ang="0">
                <a:pos x="976" y="24"/>
              </a:cxn>
              <a:cxn ang="0">
                <a:pos x="1011" y="71"/>
              </a:cxn>
              <a:cxn ang="0">
                <a:pos x="1176" y="118"/>
              </a:cxn>
              <a:cxn ang="0">
                <a:pos x="1305" y="71"/>
              </a:cxn>
              <a:cxn ang="0">
                <a:pos x="1446" y="0"/>
              </a:cxn>
            </a:cxnLst>
            <a:rect l="0" t="0" r="r" b="b"/>
            <a:pathLst>
              <a:path w="1446" h="141">
                <a:moveTo>
                  <a:pt x="0" y="24"/>
                </a:moveTo>
                <a:cubicBezTo>
                  <a:pt x="4" y="37"/>
                  <a:pt x="25" y="103"/>
                  <a:pt x="35" y="106"/>
                </a:cubicBezTo>
                <a:cubicBezTo>
                  <a:pt x="52" y="111"/>
                  <a:pt x="66" y="89"/>
                  <a:pt x="82" y="82"/>
                </a:cubicBezTo>
                <a:cubicBezTo>
                  <a:pt x="94" y="77"/>
                  <a:pt x="106" y="75"/>
                  <a:pt x="118" y="71"/>
                </a:cubicBezTo>
                <a:cubicBezTo>
                  <a:pt x="168" y="37"/>
                  <a:pt x="225" y="20"/>
                  <a:pt x="282" y="0"/>
                </a:cubicBezTo>
                <a:cubicBezTo>
                  <a:pt x="304" y="64"/>
                  <a:pt x="303" y="74"/>
                  <a:pt x="365" y="106"/>
                </a:cubicBezTo>
                <a:cubicBezTo>
                  <a:pt x="387" y="84"/>
                  <a:pt x="455" y="36"/>
                  <a:pt x="482" y="24"/>
                </a:cubicBezTo>
                <a:cubicBezTo>
                  <a:pt x="512" y="11"/>
                  <a:pt x="545" y="10"/>
                  <a:pt x="576" y="0"/>
                </a:cubicBezTo>
                <a:cubicBezTo>
                  <a:pt x="588" y="8"/>
                  <a:pt x="603" y="12"/>
                  <a:pt x="611" y="24"/>
                </a:cubicBezTo>
                <a:cubicBezTo>
                  <a:pt x="620" y="37"/>
                  <a:pt x="617" y="56"/>
                  <a:pt x="623" y="71"/>
                </a:cubicBezTo>
                <a:cubicBezTo>
                  <a:pt x="643" y="124"/>
                  <a:pt x="640" y="114"/>
                  <a:pt x="682" y="141"/>
                </a:cubicBezTo>
                <a:cubicBezTo>
                  <a:pt x="748" y="120"/>
                  <a:pt x="811" y="83"/>
                  <a:pt x="870" y="47"/>
                </a:cubicBezTo>
                <a:cubicBezTo>
                  <a:pt x="894" y="32"/>
                  <a:pt x="941" y="0"/>
                  <a:pt x="941" y="0"/>
                </a:cubicBezTo>
                <a:cubicBezTo>
                  <a:pt x="953" y="8"/>
                  <a:pt x="966" y="14"/>
                  <a:pt x="976" y="24"/>
                </a:cubicBezTo>
                <a:cubicBezTo>
                  <a:pt x="990" y="38"/>
                  <a:pt x="995" y="60"/>
                  <a:pt x="1011" y="71"/>
                </a:cubicBezTo>
                <a:cubicBezTo>
                  <a:pt x="1054" y="99"/>
                  <a:pt x="1128" y="102"/>
                  <a:pt x="1176" y="118"/>
                </a:cubicBezTo>
                <a:cubicBezTo>
                  <a:pt x="1220" y="105"/>
                  <a:pt x="1266" y="97"/>
                  <a:pt x="1305" y="71"/>
                </a:cubicBezTo>
                <a:cubicBezTo>
                  <a:pt x="1355" y="38"/>
                  <a:pt x="1382" y="0"/>
                  <a:pt x="1446" y="0"/>
                </a:cubicBezTo>
              </a:path>
            </a:pathLst>
          </a:custGeom>
          <a:noFill/>
          <a:ln w="9525">
            <a:solidFill>
              <a:schemeClr val="tx1"/>
            </a:solidFill>
            <a:round/>
            <a:headEnd/>
            <a:tailEnd/>
          </a:ln>
          <a:effectLst/>
        </p:spPr>
        <p:txBody>
          <a:bodyPr/>
          <a:lstStyle/>
          <a:p>
            <a:endParaRPr lang="en-US">
              <a:latin typeface="+mj-lt"/>
            </a:endParaRPr>
          </a:p>
        </p:txBody>
      </p:sp>
      <p:sp>
        <p:nvSpPr>
          <p:cNvPr id="24581" name="Text Box 5"/>
          <p:cNvSpPr txBox="1">
            <a:spLocks noChangeArrowheads="1"/>
          </p:cNvSpPr>
          <p:nvPr/>
        </p:nvSpPr>
        <p:spPr bwMode="auto">
          <a:xfrm>
            <a:off x="5334000" y="228600"/>
            <a:ext cx="1555234" cy="461665"/>
          </a:xfrm>
          <a:prstGeom prst="rect">
            <a:avLst/>
          </a:prstGeom>
          <a:noFill/>
          <a:ln w="9525">
            <a:noFill/>
            <a:miter lim="800000"/>
            <a:headEnd/>
            <a:tailEnd/>
          </a:ln>
          <a:effectLst/>
        </p:spPr>
        <p:txBody>
          <a:bodyPr wrap="none">
            <a:spAutoFit/>
          </a:bodyPr>
          <a:lstStyle/>
          <a:p>
            <a:r>
              <a:rPr lang="en-US" sz="2400">
                <a:latin typeface="+mj-lt"/>
              </a:rPr>
              <a:t>transgene</a:t>
            </a:r>
          </a:p>
        </p:txBody>
      </p:sp>
      <p:sp>
        <p:nvSpPr>
          <p:cNvPr id="24582" name="Text Box 6"/>
          <p:cNvSpPr txBox="1">
            <a:spLocks noChangeArrowheads="1"/>
          </p:cNvSpPr>
          <p:nvPr/>
        </p:nvSpPr>
        <p:spPr bwMode="auto">
          <a:xfrm>
            <a:off x="4267200" y="2362200"/>
            <a:ext cx="4724370" cy="707886"/>
          </a:xfrm>
          <a:prstGeom prst="rect">
            <a:avLst/>
          </a:prstGeom>
          <a:noFill/>
          <a:ln w="9525">
            <a:noFill/>
            <a:miter lim="800000"/>
            <a:headEnd/>
            <a:tailEnd/>
          </a:ln>
          <a:effectLst/>
        </p:spPr>
        <p:txBody>
          <a:bodyPr wrap="none">
            <a:spAutoFit/>
          </a:bodyPr>
          <a:lstStyle/>
          <a:p>
            <a:r>
              <a:rPr lang="en-US" sz="2400" dirty="0">
                <a:latin typeface="+mj-lt"/>
              </a:rPr>
              <a:t>Ideal transgenic </a:t>
            </a:r>
            <a:r>
              <a:rPr lang="en-US" sz="2400" dirty="0" smtClean="0">
                <a:latin typeface="+mj-lt"/>
              </a:rPr>
              <a:t>locus</a:t>
            </a:r>
          </a:p>
          <a:p>
            <a:r>
              <a:rPr lang="en-US" sz="1600" dirty="0" smtClean="0">
                <a:latin typeface="+mj-lt"/>
              </a:rPr>
              <a:t>(insertion of a single full-length copy of </a:t>
            </a:r>
            <a:r>
              <a:rPr lang="en-US" sz="1600" dirty="0" err="1" smtClean="0">
                <a:latin typeface="+mj-lt"/>
              </a:rPr>
              <a:t>transgene</a:t>
            </a:r>
            <a:r>
              <a:rPr lang="en-US" sz="1600" dirty="0" smtClean="0">
                <a:latin typeface="+mj-lt"/>
              </a:rPr>
              <a:t>)</a:t>
            </a:r>
            <a:endParaRPr lang="en-US" sz="1600" dirty="0">
              <a:latin typeface="+mj-lt"/>
            </a:endParaRPr>
          </a:p>
        </p:txBody>
      </p:sp>
      <p:sp>
        <p:nvSpPr>
          <p:cNvPr id="24583" name="Rectangle 7"/>
          <p:cNvSpPr>
            <a:spLocks noChangeArrowheads="1"/>
          </p:cNvSpPr>
          <p:nvPr/>
        </p:nvSpPr>
        <p:spPr bwMode="auto">
          <a:xfrm>
            <a:off x="4343400" y="1863725"/>
            <a:ext cx="609600" cy="117475"/>
          </a:xfrm>
          <a:prstGeom prst="rect">
            <a:avLst/>
          </a:prstGeom>
          <a:solidFill>
            <a:schemeClr val="accent1"/>
          </a:solidFill>
          <a:ln w="9525">
            <a:solidFill>
              <a:schemeClr val="tx1"/>
            </a:solidFill>
            <a:miter lim="800000"/>
            <a:headEnd/>
            <a:tailEnd/>
          </a:ln>
          <a:effectLst/>
        </p:spPr>
        <p:txBody>
          <a:bodyPr wrap="none" anchor="ctr"/>
          <a:lstStyle/>
          <a:p>
            <a:endParaRPr lang="en-US">
              <a:latin typeface="+mj-lt"/>
            </a:endParaRPr>
          </a:p>
        </p:txBody>
      </p:sp>
      <p:sp>
        <p:nvSpPr>
          <p:cNvPr id="24584" name="Rectangle 8"/>
          <p:cNvSpPr>
            <a:spLocks noChangeArrowheads="1"/>
          </p:cNvSpPr>
          <p:nvPr/>
        </p:nvSpPr>
        <p:spPr bwMode="auto">
          <a:xfrm>
            <a:off x="4800600" y="4038600"/>
            <a:ext cx="609600" cy="117475"/>
          </a:xfrm>
          <a:prstGeom prst="rect">
            <a:avLst/>
          </a:prstGeom>
          <a:solidFill>
            <a:schemeClr val="accent1"/>
          </a:solidFill>
          <a:ln w="9525">
            <a:solidFill>
              <a:schemeClr val="tx1"/>
            </a:solidFill>
            <a:miter lim="800000"/>
            <a:headEnd/>
            <a:tailEnd/>
          </a:ln>
          <a:effectLst/>
        </p:spPr>
        <p:txBody>
          <a:bodyPr wrap="none" anchor="ctr"/>
          <a:lstStyle/>
          <a:p>
            <a:endParaRPr lang="en-US">
              <a:latin typeface="+mj-lt"/>
            </a:endParaRPr>
          </a:p>
        </p:txBody>
      </p:sp>
      <p:sp>
        <p:nvSpPr>
          <p:cNvPr id="24585" name="Rectangle 9"/>
          <p:cNvSpPr>
            <a:spLocks noChangeArrowheads="1"/>
          </p:cNvSpPr>
          <p:nvPr/>
        </p:nvSpPr>
        <p:spPr bwMode="auto">
          <a:xfrm>
            <a:off x="4191000" y="4038600"/>
            <a:ext cx="609600" cy="117475"/>
          </a:xfrm>
          <a:prstGeom prst="rect">
            <a:avLst/>
          </a:prstGeom>
          <a:solidFill>
            <a:schemeClr val="accent1"/>
          </a:solidFill>
          <a:ln w="9525">
            <a:solidFill>
              <a:schemeClr val="tx1"/>
            </a:solidFill>
            <a:miter lim="800000"/>
            <a:headEnd/>
            <a:tailEnd/>
          </a:ln>
          <a:effectLst/>
        </p:spPr>
        <p:txBody>
          <a:bodyPr wrap="none" anchor="ctr"/>
          <a:lstStyle/>
          <a:p>
            <a:endParaRPr lang="en-US">
              <a:latin typeface="+mj-lt"/>
            </a:endParaRPr>
          </a:p>
        </p:txBody>
      </p:sp>
      <p:sp>
        <p:nvSpPr>
          <p:cNvPr id="24586" name="Rectangle 10"/>
          <p:cNvSpPr>
            <a:spLocks noChangeArrowheads="1"/>
          </p:cNvSpPr>
          <p:nvPr/>
        </p:nvSpPr>
        <p:spPr bwMode="auto">
          <a:xfrm>
            <a:off x="3962400" y="4038600"/>
            <a:ext cx="609600" cy="117475"/>
          </a:xfrm>
          <a:prstGeom prst="rect">
            <a:avLst/>
          </a:prstGeom>
          <a:solidFill>
            <a:schemeClr val="accent1"/>
          </a:solidFill>
          <a:ln w="9525">
            <a:solidFill>
              <a:schemeClr val="tx1"/>
            </a:solidFill>
            <a:miter lim="800000"/>
            <a:headEnd/>
            <a:tailEnd/>
          </a:ln>
          <a:effectLst/>
        </p:spPr>
        <p:txBody>
          <a:bodyPr wrap="none" anchor="ctr"/>
          <a:lstStyle/>
          <a:p>
            <a:endParaRPr lang="en-US">
              <a:latin typeface="+mj-lt"/>
            </a:endParaRPr>
          </a:p>
        </p:txBody>
      </p:sp>
      <p:sp>
        <p:nvSpPr>
          <p:cNvPr id="24587" name="Freeform 11"/>
          <p:cNvSpPr>
            <a:spLocks/>
          </p:cNvSpPr>
          <p:nvPr/>
        </p:nvSpPr>
        <p:spPr bwMode="auto">
          <a:xfrm>
            <a:off x="5400675" y="3967163"/>
            <a:ext cx="2295525" cy="223837"/>
          </a:xfrm>
          <a:custGeom>
            <a:avLst/>
            <a:gdLst/>
            <a:ahLst/>
            <a:cxnLst>
              <a:cxn ang="0">
                <a:pos x="0" y="24"/>
              </a:cxn>
              <a:cxn ang="0">
                <a:pos x="35" y="106"/>
              </a:cxn>
              <a:cxn ang="0">
                <a:pos x="82" y="82"/>
              </a:cxn>
              <a:cxn ang="0">
                <a:pos x="118" y="71"/>
              </a:cxn>
              <a:cxn ang="0">
                <a:pos x="282" y="0"/>
              </a:cxn>
              <a:cxn ang="0">
                <a:pos x="365" y="106"/>
              </a:cxn>
              <a:cxn ang="0">
                <a:pos x="482" y="24"/>
              </a:cxn>
              <a:cxn ang="0">
                <a:pos x="576" y="0"/>
              </a:cxn>
              <a:cxn ang="0">
                <a:pos x="611" y="24"/>
              </a:cxn>
              <a:cxn ang="0">
                <a:pos x="623" y="71"/>
              </a:cxn>
              <a:cxn ang="0">
                <a:pos x="682" y="141"/>
              </a:cxn>
              <a:cxn ang="0">
                <a:pos x="870" y="47"/>
              </a:cxn>
              <a:cxn ang="0">
                <a:pos x="941" y="0"/>
              </a:cxn>
              <a:cxn ang="0">
                <a:pos x="976" y="24"/>
              </a:cxn>
              <a:cxn ang="0">
                <a:pos x="1011" y="71"/>
              </a:cxn>
              <a:cxn ang="0">
                <a:pos x="1176" y="118"/>
              </a:cxn>
              <a:cxn ang="0">
                <a:pos x="1305" y="71"/>
              </a:cxn>
              <a:cxn ang="0">
                <a:pos x="1446" y="0"/>
              </a:cxn>
            </a:cxnLst>
            <a:rect l="0" t="0" r="r" b="b"/>
            <a:pathLst>
              <a:path w="1446" h="141">
                <a:moveTo>
                  <a:pt x="0" y="24"/>
                </a:moveTo>
                <a:cubicBezTo>
                  <a:pt x="4" y="37"/>
                  <a:pt x="25" y="103"/>
                  <a:pt x="35" y="106"/>
                </a:cubicBezTo>
                <a:cubicBezTo>
                  <a:pt x="52" y="111"/>
                  <a:pt x="66" y="89"/>
                  <a:pt x="82" y="82"/>
                </a:cubicBezTo>
                <a:cubicBezTo>
                  <a:pt x="94" y="77"/>
                  <a:pt x="106" y="75"/>
                  <a:pt x="118" y="71"/>
                </a:cubicBezTo>
                <a:cubicBezTo>
                  <a:pt x="168" y="37"/>
                  <a:pt x="225" y="20"/>
                  <a:pt x="282" y="0"/>
                </a:cubicBezTo>
                <a:cubicBezTo>
                  <a:pt x="304" y="64"/>
                  <a:pt x="303" y="74"/>
                  <a:pt x="365" y="106"/>
                </a:cubicBezTo>
                <a:cubicBezTo>
                  <a:pt x="387" y="84"/>
                  <a:pt x="455" y="36"/>
                  <a:pt x="482" y="24"/>
                </a:cubicBezTo>
                <a:cubicBezTo>
                  <a:pt x="512" y="11"/>
                  <a:pt x="545" y="10"/>
                  <a:pt x="576" y="0"/>
                </a:cubicBezTo>
                <a:cubicBezTo>
                  <a:pt x="588" y="8"/>
                  <a:pt x="603" y="12"/>
                  <a:pt x="611" y="24"/>
                </a:cubicBezTo>
                <a:cubicBezTo>
                  <a:pt x="620" y="37"/>
                  <a:pt x="617" y="56"/>
                  <a:pt x="623" y="71"/>
                </a:cubicBezTo>
                <a:cubicBezTo>
                  <a:pt x="643" y="124"/>
                  <a:pt x="640" y="114"/>
                  <a:pt x="682" y="141"/>
                </a:cubicBezTo>
                <a:cubicBezTo>
                  <a:pt x="748" y="120"/>
                  <a:pt x="811" y="83"/>
                  <a:pt x="870" y="47"/>
                </a:cubicBezTo>
                <a:cubicBezTo>
                  <a:pt x="894" y="32"/>
                  <a:pt x="941" y="0"/>
                  <a:pt x="941" y="0"/>
                </a:cubicBezTo>
                <a:cubicBezTo>
                  <a:pt x="953" y="8"/>
                  <a:pt x="966" y="14"/>
                  <a:pt x="976" y="24"/>
                </a:cubicBezTo>
                <a:cubicBezTo>
                  <a:pt x="990" y="38"/>
                  <a:pt x="995" y="60"/>
                  <a:pt x="1011" y="71"/>
                </a:cubicBezTo>
                <a:cubicBezTo>
                  <a:pt x="1054" y="99"/>
                  <a:pt x="1128" y="102"/>
                  <a:pt x="1176" y="118"/>
                </a:cubicBezTo>
                <a:cubicBezTo>
                  <a:pt x="1220" y="105"/>
                  <a:pt x="1266" y="97"/>
                  <a:pt x="1305" y="71"/>
                </a:cubicBezTo>
                <a:cubicBezTo>
                  <a:pt x="1355" y="38"/>
                  <a:pt x="1382" y="0"/>
                  <a:pt x="1446" y="0"/>
                </a:cubicBezTo>
              </a:path>
            </a:pathLst>
          </a:custGeom>
          <a:noFill/>
          <a:ln w="9525">
            <a:solidFill>
              <a:schemeClr val="tx1"/>
            </a:solidFill>
            <a:round/>
            <a:headEnd/>
            <a:tailEnd/>
          </a:ln>
          <a:effectLst/>
        </p:spPr>
        <p:txBody>
          <a:bodyPr/>
          <a:lstStyle/>
          <a:p>
            <a:endParaRPr lang="en-US">
              <a:latin typeface="+mj-lt"/>
            </a:endParaRPr>
          </a:p>
        </p:txBody>
      </p:sp>
      <p:sp>
        <p:nvSpPr>
          <p:cNvPr id="24588" name="Freeform 12"/>
          <p:cNvSpPr>
            <a:spLocks/>
          </p:cNvSpPr>
          <p:nvPr/>
        </p:nvSpPr>
        <p:spPr bwMode="auto">
          <a:xfrm>
            <a:off x="1676400" y="4043363"/>
            <a:ext cx="2295525" cy="223837"/>
          </a:xfrm>
          <a:custGeom>
            <a:avLst/>
            <a:gdLst/>
            <a:ahLst/>
            <a:cxnLst>
              <a:cxn ang="0">
                <a:pos x="0" y="24"/>
              </a:cxn>
              <a:cxn ang="0">
                <a:pos x="35" y="106"/>
              </a:cxn>
              <a:cxn ang="0">
                <a:pos x="82" y="82"/>
              </a:cxn>
              <a:cxn ang="0">
                <a:pos x="118" y="71"/>
              </a:cxn>
              <a:cxn ang="0">
                <a:pos x="282" y="0"/>
              </a:cxn>
              <a:cxn ang="0">
                <a:pos x="365" y="106"/>
              </a:cxn>
              <a:cxn ang="0">
                <a:pos x="482" y="24"/>
              </a:cxn>
              <a:cxn ang="0">
                <a:pos x="576" y="0"/>
              </a:cxn>
              <a:cxn ang="0">
                <a:pos x="611" y="24"/>
              </a:cxn>
              <a:cxn ang="0">
                <a:pos x="623" y="71"/>
              </a:cxn>
              <a:cxn ang="0">
                <a:pos x="682" y="141"/>
              </a:cxn>
              <a:cxn ang="0">
                <a:pos x="870" y="47"/>
              </a:cxn>
              <a:cxn ang="0">
                <a:pos x="941" y="0"/>
              </a:cxn>
              <a:cxn ang="0">
                <a:pos x="976" y="24"/>
              </a:cxn>
              <a:cxn ang="0">
                <a:pos x="1011" y="71"/>
              </a:cxn>
              <a:cxn ang="0">
                <a:pos x="1176" y="118"/>
              </a:cxn>
              <a:cxn ang="0">
                <a:pos x="1305" y="71"/>
              </a:cxn>
              <a:cxn ang="0">
                <a:pos x="1446" y="0"/>
              </a:cxn>
            </a:cxnLst>
            <a:rect l="0" t="0" r="r" b="b"/>
            <a:pathLst>
              <a:path w="1446" h="141">
                <a:moveTo>
                  <a:pt x="0" y="24"/>
                </a:moveTo>
                <a:cubicBezTo>
                  <a:pt x="4" y="37"/>
                  <a:pt x="25" y="103"/>
                  <a:pt x="35" y="106"/>
                </a:cubicBezTo>
                <a:cubicBezTo>
                  <a:pt x="52" y="111"/>
                  <a:pt x="66" y="89"/>
                  <a:pt x="82" y="82"/>
                </a:cubicBezTo>
                <a:cubicBezTo>
                  <a:pt x="94" y="77"/>
                  <a:pt x="106" y="75"/>
                  <a:pt x="118" y="71"/>
                </a:cubicBezTo>
                <a:cubicBezTo>
                  <a:pt x="168" y="37"/>
                  <a:pt x="225" y="20"/>
                  <a:pt x="282" y="0"/>
                </a:cubicBezTo>
                <a:cubicBezTo>
                  <a:pt x="304" y="64"/>
                  <a:pt x="303" y="74"/>
                  <a:pt x="365" y="106"/>
                </a:cubicBezTo>
                <a:cubicBezTo>
                  <a:pt x="387" y="84"/>
                  <a:pt x="455" y="36"/>
                  <a:pt x="482" y="24"/>
                </a:cubicBezTo>
                <a:cubicBezTo>
                  <a:pt x="512" y="11"/>
                  <a:pt x="545" y="10"/>
                  <a:pt x="576" y="0"/>
                </a:cubicBezTo>
                <a:cubicBezTo>
                  <a:pt x="588" y="8"/>
                  <a:pt x="603" y="12"/>
                  <a:pt x="611" y="24"/>
                </a:cubicBezTo>
                <a:cubicBezTo>
                  <a:pt x="620" y="37"/>
                  <a:pt x="617" y="56"/>
                  <a:pt x="623" y="71"/>
                </a:cubicBezTo>
                <a:cubicBezTo>
                  <a:pt x="643" y="124"/>
                  <a:pt x="640" y="114"/>
                  <a:pt x="682" y="141"/>
                </a:cubicBezTo>
                <a:cubicBezTo>
                  <a:pt x="748" y="120"/>
                  <a:pt x="811" y="83"/>
                  <a:pt x="870" y="47"/>
                </a:cubicBezTo>
                <a:cubicBezTo>
                  <a:pt x="894" y="32"/>
                  <a:pt x="941" y="0"/>
                  <a:pt x="941" y="0"/>
                </a:cubicBezTo>
                <a:cubicBezTo>
                  <a:pt x="953" y="8"/>
                  <a:pt x="966" y="14"/>
                  <a:pt x="976" y="24"/>
                </a:cubicBezTo>
                <a:cubicBezTo>
                  <a:pt x="990" y="38"/>
                  <a:pt x="995" y="60"/>
                  <a:pt x="1011" y="71"/>
                </a:cubicBezTo>
                <a:cubicBezTo>
                  <a:pt x="1054" y="99"/>
                  <a:pt x="1128" y="102"/>
                  <a:pt x="1176" y="118"/>
                </a:cubicBezTo>
                <a:cubicBezTo>
                  <a:pt x="1220" y="105"/>
                  <a:pt x="1266" y="97"/>
                  <a:pt x="1305" y="71"/>
                </a:cubicBezTo>
                <a:cubicBezTo>
                  <a:pt x="1355" y="38"/>
                  <a:pt x="1382" y="0"/>
                  <a:pt x="1446" y="0"/>
                </a:cubicBezTo>
              </a:path>
            </a:pathLst>
          </a:custGeom>
          <a:noFill/>
          <a:ln w="9525">
            <a:solidFill>
              <a:schemeClr val="tx1"/>
            </a:solidFill>
            <a:round/>
            <a:headEnd/>
            <a:tailEnd/>
          </a:ln>
          <a:effectLst/>
        </p:spPr>
        <p:txBody>
          <a:bodyPr/>
          <a:lstStyle/>
          <a:p>
            <a:endParaRPr lang="en-US">
              <a:latin typeface="+mj-lt"/>
            </a:endParaRPr>
          </a:p>
        </p:txBody>
      </p:sp>
      <p:sp>
        <p:nvSpPr>
          <p:cNvPr id="24589" name="Text Box 13"/>
          <p:cNvSpPr txBox="1">
            <a:spLocks noChangeArrowheads="1"/>
          </p:cNvSpPr>
          <p:nvPr/>
        </p:nvSpPr>
        <p:spPr bwMode="auto">
          <a:xfrm>
            <a:off x="3092450" y="3733800"/>
            <a:ext cx="304892" cy="461665"/>
          </a:xfrm>
          <a:prstGeom prst="rect">
            <a:avLst/>
          </a:prstGeom>
          <a:noFill/>
          <a:ln w="9525">
            <a:noFill/>
            <a:miter lim="800000"/>
            <a:headEnd/>
            <a:tailEnd/>
          </a:ln>
          <a:effectLst/>
        </p:spPr>
        <p:txBody>
          <a:bodyPr wrap="none">
            <a:spAutoFit/>
          </a:bodyPr>
          <a:lstStyle/>
          <a:p>
            <a:r>
              <a:rPr lang="en-US" sz="2400">
                <a:latin typeface="+mj-lt"/>
              </a:rPr>
              <a:t>*</a:t>
            </a:r>
          </a:p>
        </p:txBody>
      </p:sp>
      <p:sp>
        <p:nvSpPr>
          <p:cNvPr id="24590" name="Text Box 14"/>
          <p:cNvSpPr txBox="1">
            <a:spLocks noChangeArrowheads="1"/>
          </p:cNvSpPr>
          <p:nvPr/>
        </p:nvSpPr>
        <p:spPr bwMode="auto">
          <a:xfrm>
            <a:off x="3549650" y="3886200"/>
            <a:ext cx="304892" cy="461665"/>
          </a:xfrm>
          <a:prstGeom prst="rect">
            <a:avLst/>
          </a:prstGeom>
          <a:noFill/>
          <a:ln w="9525">
            <a:noFill/>
            <a:miter lim="800000"/>
            <a:headEnd/>
            <a:tailEnd/>
          </a:ln>
          <a:effectLst/>
        </p:spPr>
        <p:txBody>
          <a:bodyPr wrap="none">
            <a:spAutoFit/>
          </a:bodyPr>
          <a:lstStyle/>
          <a:p>
            <a:r>
              <a:rPr lang="en-US" sz="2400">
                <a:latin typeface="+mj-lt"/>
              </a:rPr>
              <a:t>*</a:t>
            </a:r>
          </a:p>
        </p:txBody>
      </p:sp>
      <p:sp>
        <p:nvSpPr>
          <p:cNvPr id="24591" name="Text Box 15"/>
          <p:cNvSpPr txBox="1">
            <a:spLocks noChangeArrowheads="1"/>
          </p:cNvSpPr>
          <p:nvPr/>
        </p:nvSpPr>
        <p:spPr bwMode="auto">
          <a:xfrm>
            <a:off x="4540250" y="3733800"/>
            <a:ext cx="304892" cy="461665"/>
          </a:xfrm>
          <a:prstGeom prst="rect">
            <a:avLst/>
          </a:prstGeom>
          <a:noFill/>
          <a:ln w="9525">
            <a:noFill/>
            <a:miter lim="800000"/>
            <a:headEnd/>
            <a:tailEnd/>
          </a:ln>
          <a:effectLst/>
        </p:spPr>
        <p:txBody>
          <a:bodyPr wrap="none">
            <a:spAutoFit/>
          </a:bodyPr>
          <a:lstStyle/>
          <a:p>
            <a:r>
              <a:rPr lang="en-US" sz="2400">
                <a:latin typeface="+mj-lt"/>
              </a:rPr>
              <a:t>*</a:t>
            </a:r>
          </a:p>
        </p:txBody>
      </p:sp>
      <p:sp>
        <p:nvSpPr>
          <p:cNvPr id="24592" name="Text Box 16"/>
          <p:cNvSpPr txBox="1">
            <a:spLocks noChangeArrowheads="1"/>
          </p:cNvSpPr>
          <p:nvPr/>
        </p:nvSpPr>
        <p:spPr bwMode="auto">
          <a:xfrm>
            <a:off x="4845050" y="3733800"/>
            <a:ext cx="304892" cy="461665"/>
          </a:xfrm>
          <a:prstGeom prst="rect">
            <a:avLst/>
          </a:prstGeom>
          <a:noFill/>
          <a:ln w="9525">
            <a:noFill/>
            <a:miter lim="800000"/>
            <a:headEnd/>
            <a:tailEnd/>
          </a:ln>
          <a:effectLst/>
        </p:spPr>
        <p:txBody>
          <a:bodyPr wrap="none">
            <a:spAutoFit/>
          </a:bodyPr>
          <a:lstStyle/>
          <a:p>
            <a:r>
              <a:rPr lang="en-US" sz="2400">
                <a:latin typeface="+mj-lt"/>
              </a:rPr>
              <a:t>*</a:t>
            </a:r>
          </a:p>
        </p:txBody>
      </p:sp>
      <p:sp>
        <p:nvSpPr>
          <p:cNvPr id="24593" name="Text Box 17"/>
          <p:cNvSpPr txBox="1">
            <a:spLocks noChangeArrowheads="1"/>
          </p:cNvSpPr>
          <p:nvPr/>
        </p:nvSpPr>
        <p:spPr bwMode="auto">
          <a:xfrm>
            <a:off x="5530850" y="3733800"/>
            <a:ext cx="304892" cy="461665"/>
          </a:xfrm>
          <a:prstGeom prst="rect">
            <a:avLst/>
          </a:prstGeom>
          <a:noFill/>
          <a:ln w="9525">
            <a:noFill/>
            <a:miter lim="800000"/>
            <a:headEnd/>
            <a:tailEnd/>
          </a:ln>
          <a:effectLst/>
        </p:spPr>
        <p:txBody>
          <a:bodyPr wrap="none">
            <a:spAutoFit/>
          </a:bodyPr>
          <a:lstStyle/>
          <a:p>
            <a:r>
              <a:rPr lang="en-US" sz="2400">
                <a:latin typeface="+mj-lt"/>
              </a:rPr>
              <a:t>*</a:t>
            </a:r>
          </a:p>
        </p:txBody>
      </p:sp>
      <p:sp>
        <p:nvSpPr>
          <p:cNvPr id="24594" name="Text Box 18"/>
          <p:cNvSpPr txBox="1">
            <a:spLocks noChangeArrowheads="1"/>
          </p:cNvSpPr>
          <p:nvPr/>
        </p:nvSpPr>
        <p:spPr bwMode="auto">
          <a:xfrm>
            <a:off x="5378450" y="3810000"/>
            <a:ext cx="304892" cy="461665"/>
          </a:xfrm>
          <a:prstGeom prst="rect">
            <a:avLst/>
          </a:prstGeom>
          <a:noFill/>
          <a:ln w="9525">
            <a:noFill/>
            <a:miter lim="800000"/>
            <a:headEnd/>
            <a:tailEnd/>
          </a:ln>
          <a:effectLst/>
        </p:spPr>
        <p:txBody>
          <a:bodyPr wrap="none">
            <a:spAutoFit/>
          </a:bodyPr>
          <a:lstStyle/>
          <a:p>
            <a:r>
              <a:rPr lang="en-US" sz="2400">
                <a:latin typeface="+mj-lt"/>
              </a:rPr>
              <a:t>*</a:t>
            </a:r>
          </a:p>
        </p:txBody>
      </p:sp>
      <p:sp>
        <p:nvSpPr>
          <p:cNvPr id="24595" name="Text Box 19"/>
          <p:cNvSpPr txBox="1">
            <a:spLocks noChangeArrowheads="1"/>
          </p:cNvSpPr>
          <p:nvPr/>
        </p:nvSpPr>
        <p:spPr bwMode="auto">
          <a:xfrm>
            <a:off x="1447800" y="4495800"/>
            <a:ext cx="7543800" cy="1292662"/>
          </a:xfrm>
          <a:prstGeom prst="rect">
            <a:avLst/>
          </a:prstGeom>
          <a:noFill/>
          <a:ln w="9525">
            <a:noFill/>
            <a:miter lim="800000"/>
            <a:headEnd/>
            <a:tailEnd/>
          </a:ln>
          <a:effectLst/>
        </p:spPr>
        <p:txBody>
          <a:bodyPr wrap="square">
            <a:spAutoFit/>
          </a:bodyPr>
          <a:lstStyle/>
          <a:p>
            <a:r>
              <a:rPr lang="en-US" sz="2400" dirty="0">
                <a:latin typeface="+mj-lt"/>
              </a:rPr>
              <a:t>Commonly </a:t>
            </a:r>
            <a:r>
              <a:rPr lang="en-US" sz="2400" dirty="0" smtClean="0">
                <a:latin typeface="+mj-lt"/>
              </a:rPr>
              <a:t>found transgenic locus</a:t>
            </a:r>
          </a:p>
          <a:p>
            <a:r>
              <a:rPr lang="en-US" dirty="0" smtClean="0">
                <a:latin typeface="+mj-lt"/>
              </a:rPr>
              <a:t>1. Multiple copies of the introduced DNA some of which are truncated.</a:t>
            </a:r>
          </a:p>
          <a:p>
            <a:r>
              <a:rPr lang="en-US" dirty="0" smtClean="0">
                <a:latin typeface="+mj-lt"/>
              </a:rPr>
              <a:t>2. DNA </a:t>
            </a:r>
            <a:r>
              <a:rPr lang="en-US" dirty="0" err="1" smtClean="0">
                <a:latin typeface="+mj-lt"/>
              </a:rPr>
              <a:t>methylation</a:t>
            </a:r>
            <a:r>
              <a:rPr lang="en-US" dirty="0" smtClean="0">
                <a:latin typeface="+mj-lt"/>
              </a:rPr>
              <a:t> </a:t>
            </a:r>
            <a:r>
              <a:rPr lang="en-US" dirty="0" smtClean="0"/>
              <a:t>(addition of a methyl </a:t>
            </a:r>
            <a:r>
              <a:rPr lang="en-US" dirty="0" err="1" smtClean="0"/>
              <a:t>moeity</a:t>
            </a:r>
            <a:r>
              <a:rPr lang="en-US" dirty="0" smtClean="0"/>
              <a:t> to cytosine residues) </a:t>
            </a:r>
            <a:r>
              <a:rPr lang="en-US" dirty="0" smtClean="0">
                <a:latin typeface="+mj-lt"/>
              </a:rPr>
              <a:t>in and around the </a:t>
            </a:r>
            <a:r>
              <a:rPr lang="en-US" dirty="0" err="1" smtClean="0">
                <a:latin typeface="+mj-lt"/>
              </a:rPr>
              <a:t>transgene</a:t>
            </a:r>
            <a:r>
              <a:rPr lang="en-US" dirty="0" smtClean="0">
                <a:latin typeface="+mj-lt"/>
              </a:rPr>
              <a:t> locus. </a:t>
            </a:r>
            <a:endParaRPr lang="en-US" dirty="0">
              <a:latin typeface="+mj-lt"/>
            </a:endParaRPr>
          </a:p>
        </p:txBody>
      </p:sp>
      <p:sp>
        <p:nvSpPr>
          <p:cNvPr id="24596" name="Text Box 20"/>
          <p:cNvSpPr txBox="1">
            <a:spLocks noChangeArrowheads="1"/>
          </p:cNvSpPr>
          <p:nvPr/>
        </p:nvSpPr>
        <p:spPr bwMode="auto">
          <a:xfrm>
            <a:off x="5943600" y="3505200"/>
            <a:ext cx="2108334" cy="461665"/>
          </a:xfrm>
          <a:prstGeom prst="rect">
            <a:avLst/>
          </a:prstGeom>
          <a:noFill/>
          <a:ln w="9525">
            <a:noFill/>
            <a:miter lim="800000"/>
            <a:headEnd/>
            <a:tailEnd/>
          </a:ln>
          <a:effectLst/>
        </p:spPr>
        <p:txBody>
          <a:bodyPr wrap="none">
            <a:spAutoFit/>
          </a:bodyPr>
          <a:lstStyle/>
          <a:p>
            <a:r>
              <a:rPr lang="en-US" sz="2400" dirty="0">
                <a:latin typeface="+mj-lt"/>
              </a:rPr>
              <a:t>* </a:t>
            </a:r>
            <a:r>
              <a:rPr lang="en-US" dirty="0">
                <a:latin typeface="+mj-lt"/>
              </a:rPr>
              <a:t>DNA </a:t>
            </a:r>
            <a:r>
              <a:rPr lang="en-US" dirty="0" err="1" smtClean="0">
                <a:latin typeface="+mj-lt"/>
              </a:rPr>
              <a:t>methylation</a:t>
            </a:r>
            <a:endParaRPr lang="en-US" sz="2400" dirty="0">
              <a:latin typeface="+mj-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381000" y="914400"/>
            <a:ext cx="8610600" cy="4968875"/>
          </a:xfrm>
          <a:prstGeom prst="rect">
            <a:avLst/>
          </a:prstGeom>
          <a:noFill/>
          <a:ln w="9525">
            <a:noFill/>
            <a:miter lim="800000"/>
            <a:headEnd/>
            <a:tailEnd/>
          </a:ln>
          <a:effectLst/>
        </p:spPr>
        <p:txBody>
          <a:bodyPr>
            <a:spAutoFit/>
          </a:bodyPr>
          <a:lstStyle/>
          <a:p>
            <a:pPr>
              <a:buFont typeface="Wingdings" pitchFamily="2" charset="2"/>
              <a:buChar char="Ø"/>
            </a:pPr>
            <a:r>
              <a:rPr lang="en-US" sz="2000" dirty="0"/>
              <a:t>Recurrent onset of gene silencing in rice harboring a multi-copy 	</a:t>
            </a:r>
            <a:r>
              <a:rPr lang="en-US" sz="2000" dirty="0" err="1"/>
              <a:t>transgene</a:t>
            </a:r>
            <a:r>
              <a:rPr lang="en-US" sz="2000" dirty="0"/>
              <a:t>.</a:t>
            </a:r>
          </a:p>
          <a:p>
            <a:pPr>
              <a:buFont typeface="Wingdings" pitchFamily="2" charset="2"/>
              <a:buNone/>
            </a:pPr>
            <a:endParaRPr lang="en-US" sz="2000" dirty="0"/>
          </a:p>
          <a:p>
            <a:pPr>
              <a:buFont typeface="Wingdings" pitchFamily="2" charset="2"/>
              <a:buChar char="Ø"/>
            </a:pPr>
            <a:r>
              <a:rPr lang="en-US" sz="2000" dirty="0" err="1"/>
              <a:t>Transgene</a:t>
            </a:r>
            <a:r>
              <a:rPr lang="en-US" sz="2000" dirty="0"/>
              <a:t> repeat arrays interact with distant heterochromatin and cause 	silencing in </a:t>
            </a:r>
            <a:r>
              <a:rPr lang="en-US" sz="2000" i="1" dirty="0" err="1"/>
              <a:t>cis</a:t>
            </a:r>
            <a:r>
              <a:rPr lang="en-US" sz="2000" dirty="0"/>
              <a:t> and in </a:t>
            </a:r>
            <a:r>
              <a:rPr lang="en-US" sz="2000" i="1" dirty="0"/>
              <a:t>trans</a:t>
            </a:r>
            <a:r>
              <a:rPr lang="en-US" sz="2000" dirty="0"/>
              <a:t>.</a:t>
            </a:r>
          </a:p>
          <a:p>
            <a:pPr>
              <a:buFont typeface="Wingdings" pitchFamily="2" charset="2"/>
              <a:buChar char="Ø"/>
            </a:pPr>
            <a:endParaRPr lang="en-US" sz="2000" dirty="0"/>
          </a:p>
          <a:p>
            <a:pPr>
              <a:buFont typeface="Wingdings" pitchFamily="2" charset="2"/>
              <a:buChar char="Ø"/>
            </a:pPr>
            <a:r>
              <a:rPr lang="en-US" sz="2000" dirty="0"/>
              <a:t>Silencing of single-copy </a:t>
            </a:r>
            <a:r>
              <a:rPr lang="en-US" sz="2000" dirty="0" err="1"/>
              <a:t>transgene</a:t>
            </a:r>
            <a:r>
              <a:rPr lang="en-US" sz="2000" dirty="0"/>
              <a:t> in plants as a result of gene dosage 	effects.</a:t>
            </a:r>
          </a:p>
          <a:p>
            <a:pPr>
              <a:buFont typeface="Wingdings" pitchFamily="2" charset="2"/>
              <a:buChar char="Ø"/>
            </a:pPr>
            <a:endParaRPr lang="en-US" sz="2000" dirty="0"/>
          </a:p>
          <a:p>
            <a:pPr>
              <a:buFont typeface="Wingdings" pitchFamily="2" charset="2"/>
              <a:buChar char="Ø"/>
            </a:pPr>
            <a:r>
              <a:rPr lang="en-US" sz="2000" dirty="0"/>
              <a:t>Expression of single copies of a strongly expressed 35S </a:t>
            </a:r>
            <a:r>
              <a:rPr lang="en-US" sz="2000" dirty="0" err="1"/>
              <a:t>transgene</a:t>
            </a:r>
            <a:r>
              <a:rPr lang="en-US" sz="2000" dirty="0"/>
              <a:t> can 	be silenced post-</a:t>
            </a:r>
            <a:r>
              <a:rPr lang="en-US" sz="2000" dirty="0" err="1"/>
              <a:t>transcriptionally</a:t>
            </a:r>
            <a:endParaRPr lang="en-US" sz="2000" dirty="0"/>
          </a:p>
          <a:p>
            <a:pPr>
              <a:buFont typeface="Wingdings" pitchFamily="2" charset="2"/>
              <a:buNone/>
            </a:pPr>
            <a:endParaRPr lang="en-US" sz="2000" dirty="0"/>
          </a:p>
          <a:p>
            <a:pPr>
              <a:buFont typeface="Wingdings" pitchFamily="2" charset="2"/>
              <a:buChar char="Ø"/>
            </a:pPr>
            <a:r>
              <a:rPr lang="en-US" sz="2000" dirty="0"/>
              <a:t>Endogenous and environmental factors influence 35S promoter 	</a:t>
            </a:r>
            <a:r>
              <a:rPr lang="en-US" sz="2000" dirty="0" err="1"/>
              <a:t>methylation</a:t>
            </a:r>
            <a:r>
              <a:rPr lang="en-US" sz="2000" dirty="0"/>
              <a:t> of a maize </a:t>
            </a:r>
            <a:r>
              <a:rPr lang="en-US" sz="2000" i="1" dirty="0"/>
              <a:t>A1</a:t>
            </a:r>
            <a:r>
              <a:rPr lang="en-US" sz="2000" dirty="0"/>
              <a:t> gene construct in transgenic petunia 	and its </a:t>
            </a:r>
            <a:r>
              <a:rPr lang="en-US" sz="2000" dirty="0" err="1"/>
              <a:t>colour</a:t>
            </a:r>
            <a:r>
              <a:rPr lang="en-US" sz="2000" dirty="0"/>
              <a:t> phenotype.</a:t>
            </a:r>
          </a:p>
          <a:p>
            <a:pPr>
              <a:buFont typeface="Wingdings" pitchFamily="2" charset="2"/>
              <a:buNone/>
            </a:pPr>
            <a:endParaRPr lang="en-US" sz="2000" dirty="0"/>
          </a:p>
        </p:txBody>
      </p:sp>
      <p:sp>
        <p:nvSpPr>
          <p:cNvPr id="33799" name="Text Box 7"/>
          <p:cNvSpPr txBox="1">
            <a:spLocks noChangeArrowheads="1"/>
          </p:cNvSpPr>
          <p:nvPr/>
        </p:nvSpPr>
        <p:spPr bwMode="auto">
          <a:xfrm>
            <a:off x="3505200" y="228600"/>
            <a:ext cx="1821332" cy="523220"/>
          </a:xfrm>
          <a:prstGeom prst="rect">
            <a:avLst/>
          </a:prstGeom>
          <a:noFill/>
          <a:ln w="9525">
            <a:noFill/>
            <a:miter lim="800000"/>
            <a:headEnd/>
            <a:tailEnd/>
          </a:ln>
          <a:effectLst/>
        </p:spPr>
        <p:txBody>
          <a:bodyPr wrap="none">
            <a:spAutoFit/>
          </a:bodyPr>
          <a:lstStyle/>
          <a:p>
            <a:r>
              <a:rPr lang="en-US" sz="2800" b="1"/>
              <a:t>Summary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3"/>
          <p:cNvSpPr txBox="1">
            <a:spLocks noChangeArrowheads="1"/>
          </p:cNvSpPr>
          <p:nvPr/>
        </p:nvSpPr>
        <p:spPr bwMode="auto">
          <a:xfrm>
            <a:off x="685800" y="533400"/>
            <a:ext cx="7391400" cy="2343150"/>
          </a:xfrm>
          <a:prstGeom prst="rect">
            <a:avLst/>
          </a:prstGeom>
          <a:noFill/>
          <a:ln w="9525">
            <a:noFill/>
            <a:miter lim="800000"/>
            <a:headEnd/>
            <a:tailEnd/>
          </a:ln>
          <a:effectLst/>
        </p:spPr>
        <p:txBody>
          <a:bodyPr>
            <a:spAutoFit/>
          </a:bodyPr>
          <a:lstStyle/>
          <a:p>
            <a:r>
              <a:rPr lang="en-US" u="sng">
                <a:solidFill>
                  <a:srgbClr val="008000"/>
                </a:solidFill>
              </a:rPr>
              <a:t>Pawlowski and Somers (1998) PNAS 95:12106</a:t>
            </a:r>
          </a:p>
          <a:p>
            <a:r>
              <a:rPr lang="en-US" sz="1400">
                <a:solidFill>
                  <a:srgbClr val="008000"/>
                </a:solidFill>
              </a:rPr>
              <a:t>Interspersion of host DNA in transgenic loci generated by direct DNA transformation method suggests that foreign DNA invades replication forks.  Observation in pea demonstrated the presence of 4000+ replication clusters per nucleus, with each cluster having up to 18 replication forks.</a:t>
            </a:r>
          </a:p>
          <a:p>
            <a:endParaRPr lang="en-US" sz="1400">
              <a:solidFill>
                <a:srgbClr val="008000"/>
              </a:solidFill>
            </a:endParaRPr>
          </a:p>
          <a:p>
            <a:r>
              <a:rPr lang="en-US" u="sng">
                <a:solidFill>
                  <a:schemeClr val="accent2"/>
                </a:solidFill>
              </a:rPr>
              <a:t>Kohli et al. (1998) PNAS 95: 7203</a:t>
            </a:r>
          </a:p>
          <a:p>
            <a:r>
              <a:rPr lang="en-US" sz="1400">
                <a:solidFill>
                  <a:schemeClr val="accent2"/>
                </a:solidFill>
              </a:rPr>
              <a:t>Transgene loci generated by particle bombardment of two different plasmids often consist of multiple copies in one locus. The simplest locus contained one copy of each of the two plasmids.</a:t>
            </a:r>
          </a:p>
        </p:txBody>
      </p:sp>
      <p:sp>
        <p:nvSpPr>
          <p:cNvPr id="51204" name="Text Box 4"/>
          <p:cNvSpPr txBox="1">
            <a:spLocks noChangeArrowheads="1"/>
          </p:cNvSpPr>
          <p:nvPr/>
        </p:nvSpPr>
        <p:spPr bwMode="auto">
          <a:xfrm>
            <a:off x="609600" y="152400"/>
            <a:ext cx="7816850" cy="366713"/>
          </a:xfrm>
          <a:prstGeom prst="rect">
            <a:avLst/>
          </a:prstGeom>
          <a:noFill/>
          <a:ln w="9525">
            <a:noFill/>
            <a:miter lim="800000"/>
            <a:headEnd/>
            <a:tailEnd/>
          </a:ln>
          <a:effectLst/>
        </p:spPr>
        <p:txBody>
          <a:bodyPr wrap="none">
            <a:spAutoFit/>
          </a:bodyPr>
          <a:lstStyle/>
          <a:p>
            <a:r>
              <a:rPr lang="en-US"/>
              <a:t>How very complex locus are formed in direct DNA transformation methods?</a:t>
            </a:r>
          </a:p>
        </p:txBody>
      </p:sp>
      <p:pic>
        <p:nvPicPr>
          <p:cNvPr id="51206" name="Picture 6" descr="pq0183706003">
            <a:hlinkClick r:id="rId2"/>
          </p:cNvPr>
          <p:cNvPicPr>
            <a:picLocks noChangeAspect="1" noChangeArrowheads="1"/>
          </p:cNvPicPr>
          <p:nvPr/>
        </p:nvPicPr>
        <p:blipFill>
          <a:blip r:embed="rId3" cstate="print"/>
          <a:srcRect/>
          <a:stretch>
            <a:fillRect/>
          </a:stretch>
        </p:blipFill>
        <p:spPr bwMode="auto">
          <a:xfrm>
            <a:off x="3124200" y="3200400"/>
            <a:ext cx="4572000" cy="3086100"/>
          </a:xfrm>
          <a:prstGeom prst="rect">
            <a:avLst/>
          </a:prstGeom>
          <a:noFill/>
        </p:spPr>
      </p:pic>
      <p:grpSp>
        <p:nvGrpSpPr>
          <p:cNvPr id="51219" name="Group 19"/>
          <p:cNvGrpSpPr>
            <a:grpSpLocks/>
          </p:cNvGrpSpPr>
          <p:nvPr/>
        </p:nvGrpSpPr>
        <p:grpSpPr bwMode="auto">
          <a:xfrm>
            <a:off x="533400" y="4038600"/>
            <a:ext cx="1887538" cy="860425"/>
            <a:chOff x="672" y="2578"/>
            <a:chExt cx="1189" cy="542"/>
          </a:xfrm>
        </p:grpSpPr>
        <p:grpSp>
          <p:nvGrpSpPr>
            <p:cNvPr id="51214" name="Group 14"/>
            <p:cNvGrpSpPr>
              <a:grpSpLocks/>
            </p:cNvGrpSpPr>
            <p:nvPr/>
          </p:nvGrpSpPr>
          <p:grpSpPr bwMode="auto">
            <a:xfrm>
              <a:off x="720" y="2736"/>
              <a:ext cx="1008" cy="96"/>
              <a:chOff x="432" y="2928"/>
              <a:chExt cx="1008" cy="96"/>
            </a:xfrm>
          </p:grpSpPr>
          <p:sp>
            <p:nvSpPr>
              <p:cNvPr id="51209" name="Rectangle 9"/>
              <p:cNvSpPr>
                <a:spLocks noChangeArrowheads="1"/>
              </p:cNvSpPr>
              <p:nvPr/>
            </p:nvSpPr>
            <p:spPr bwMode="auto">
              <a:xfrm>
                <a:off x="432" y="2928"/>
                <a:ext cx="384" cy="96"/>
              </a:xfrm>
              <a:prstGeom prst="rect">
                <a:avLst/>
              </a:prstGeom>
              <a:solidFill>
                <a:srgbClr val="FF3300"/>
              </a:solidFill>
              <a:ln w="9525">
                <a:solidFill>
                  <a:schemeClr val="tx1"/>
                </a:solidFill>
                <a:miter lim="800000"/>
                <a:headEnd/>
                <a:tailEnd/>
              </a:ln>
              <a:effectLst/>
            </p:spPr>
            <p:txBody>
              <a:bodyPr wrap="none" anchor="ctr"/>
              <a:lstStyle/>
              <a:p>
                <a:endParaRPr lang="en-US"/>
              </a:p>
            </p:txBody>
          </p:sp>
          <p:sp>
            <p:nvSpPr>
              <p:cNvPr id="51210" name="Line 10"/>
              <p:cNvSpPr>
                <a:spLocks noChangeShapeType="1"/>
              </p:cNvSpPr>
              <p:nvPr/>
            </p:nvSpPr>
            <p:spPr bwMode="auto">
              <a:xfrm>
                <a:off x="816" y="2976"/>
                <a:ext cx="288" cy="0"/>
              </a:xfrm>
              <a:prstGeom prst="line">
                <a:avLst/>
              </a:prstGeom>
              <a:noFill/>
              <a:ln w="9525">
                <a:solidFill>
                  <a:schemeClr val="tx1"/>
                </a:solidFill>
                <a:round/>
                <a:headEnd/>
                <a:tailEnd/>
              </a:ln>
              <a:effectLst/>
            </p:spPr>
            <p:txBody>
              <a:bodyPr/>
              <a:lstStyle/>
              <a:p>
                <a:endParaRPr lang="en-US"/>
              </a:p>
            </p:txBody>
          </p:sp>
          <p:sp>
            <p:nvSpPr>
              <p:cNvPr id="51211" name="Rectangle 11"/>
              <p:cNvSpPr>
                <a:spLocks noChangeArrowheads="1"/>
              </p:cNvSpPr>
              <p:nvPr/>
            </p:nvSpPr>
            <p:spPr bwMode="auto">
              <a:xfrm>
                <a:off x="1056" y="2928"/>
                <a:ext cx="384" cy="96"/>
              </a:xfrm>
              <a:prstGeom prst="rect">
                <a:avLst/>
              </a:prstGeom>
              <a:solidFill>
                <a:srgbClr val="66FF33"/>
              </a:solidFill>
              <a:ln w="9525">
                <a:solidFill>
                  <a:schemeClr val="tx1"/>
                </a:solidFill>
                <a:miter lim="800000"/>
                <a:headEnd/>
                <a:tailEnd/>
              </a:ln>
              <a:effectLst/>
            </p:spPr>
            <p:txBody>
              <a:bodyPr wrap="none" anchor="ctr"/>
              <a:lstStyle/>
              <a:p>
                <a:endParaRPr lang="en-US"/>
              </a:p>
            </p:txBody>
          </p:sp>
          <p:sp>
            <p:nvSpPr>
              <p:cNvPr id="51212" name="Line 12"/>
              <p:cNvSpPr>
                <a:spLocks noChangeShapeType="1"/>
              </p:cNvSpPr>
              <p:nvPr/>
            </p:nvSpPr>
            <p:spPr bwMode="auto">
              <a:xfrm>
                <a:off x="528" y="2976"/>
                <a:ext cx="192" cy="0"/>
              </a:xfrm>
              <a:prstGeom prst="line">
                <a:avLst/>
              </a:prstGeom>
              <a:noFill/>
              <a:ln w="9525">
                <a:solidFill>
                  <a:schemeClr val="tx1"/>
                </a:solidFill>
                <a:round/>
                <a:headEnd/>
                <a:tailEnd type="triangle" w="med" len="med"/>
              </a:ln>
              <a:effectLst/>
            </p:spPr>
            <p:txBody>
              <a:bodyPr/>
              <a:lstStyle/>
              <a:p>
                <a:endParaRPr lang="en-US"/>
              </a:p>
            </p:txBody>
          </p:sp>
          <p:sp>
            <p:nvSpPr>
              <p:cNvPr id="51213" name="Line 13"/>
              <p:cNvSpPr>
                <a:spLocks noChangeShapeType="1"/>
              </p:cNvSpPr>
              <p:nvPr/>
            </p:nvSpPr>
            <p:spPr bwMode="auto">
              <a:xfrm flipH="1">
                <a:off x="1152" y="2976"/>
                <a:ext cx="144" cy="0"/>
              </a:xfrm>
              <a:prstGeom prst="line">
                <a:avLst/>
              </a:prstGeom>
              <a:noFill/>
              <a:ln w="9525">
                <a:solidFill>
                  <a:schemeClr val="tx1"/>
                </a:solidFill>
                <a:round/>
                <a:headEnd/>
                <a:tailEnd type="triangle" w="med" len="med"/>
              </a:ln>
              <a:effectLst/>
            </p:spPr>
            <p:txBody>
              <a:bodyPr/>
              <a:lstStyle/>
              <a:p>
                <a:endParaRPr lang="en-US"/>
              </a:p>
            </p:txBody>
          </p:sp>
        </p:grpSp>
        <p:sp>
          <p:nvSpPr>
            <p:cNvPr id="51215" name="Text Box 15"/>
            <p:cNvSpPr txBox="1">
              <a:spLocks noChangeArrowheads="1"/>
            </p:cNvSpPr>
            <p:nvPr/>
          </p:nvSpPr>
          <p:spPr bwMode="auto">
            <a:xfrm>
              <a:off x="672" y="2928"/>
              <a:ext cx="1189" cy="192"/>
            </a:xfrm>
            <a:prstGeom prst="rect">
              <a:avLst/>
            </a:prstGeom>
            <a:noFill/>
            <a:ln w="9525">
              <a:noFill/>
              <a:miter lim="800000"/>
              <a:headEnd/>
              <a:tailEnd/>
            </a:ln>
            <a:effectLst/>
          </p:spPr>
          <p:txBody>
            <a:bodyPr wrap="none">
              <a:spAutoFit/>
            </a:bodyPr>
            <a:lstStyle/>
            <a:p>
              <a:r>
                <a:rPr lang="en-US" sz="1400"/>
                <a:t>Transforming plasmid</a:t>
              </a:r>
            </a:p>
          </p:txBody>
        </p:sp>
        <p:sp>
          <p:nvSpPr>
            <p:cNvPr id="51216" name="Text Box 16"/>
            <p:cNvSpPr txBox="1">
              <a:spLocks noChangeArrowheads="1"/>
            </p:cNvSpPr>
            <p:nvPr/>
          </p:nvSpPr>
          <p:spPr bwMode="auto">
            <a:xfrm>
              <a:off x="768" y="2578"/>
              <a:ext cx="277" cy="192"/>
            </a:xfrm>
            <a:prstGeom prst="rect">
              <a:avLst/>
            </a:prstGeom>
            <a:noFill/>
            <a:ln w="9525">
              <a:noFill/>
              <a:miter lim="800000"/>
              <a:headEnd/>
              <a:tailEnd/>
            </a:ln>
            <a:effectLst/>
          </p:spPr>
          <p:txBody>
            <a:bodyPr wrap="none">
              <a:spAutoFit/>
            </a:bodyPr>
            <a:lstStyle/>
            <a:p>
              <a:r>
                <a:rPr lang="en-US" sz="1400" i="1"/>
                <a:t>bar</a:t>
              </a:r>
            </a:p>
          </p:txBody>
        </p:sp>
        <p:sp>
          <p:nvSpPr>
            <p:cNvPr id="51217" name="Text Box 17"/>
            <p:cNvSpPr txBox="1">
              <a:spLocks noChangeArrowheads="1"/>
            </p:cNvSpPr>
            <p:nvPr/>
          </p:nvSpPr>
          <p:spPr bwMode="auto">
            <a:xfrm flipV="1">
              <a:off x="1370" y="2588"/>
              <a:ext cx="271" cy="192"/>
            </a:xfrm>
            <a:prstGeom prst="rect">
              <a:avLst/>
            </a:prstGeom>
            <a:noFill/>
            <a:ln w="9525">
              <a:noFill/>
              <a:miter lim="800000"/>
              <a:headEnd/>
              <a:tailEnd/>
            </a:ln>
            <a:effectLst/>
          </p:spPr>
          <p:txBody>
            <a:bodyPr wrap="none">
              <a:spAutoFit/>
            </a:bodyPr>
            <a:lstStyle/>
            <a:p>
              <a:r>
                <a:rPr lang="en-US" sz="1400" i="1"/>
                <a:t>hpt</a:t>
              </a:r>
            </a:p>
          </p:txBody>
        </p:sp>
      </p:grpSp>
      <p:sp>
        <p:nvSpPr>
          <p:cNvPr id="51218" name="Text Box 18"/>
          <p:cNvSpPr txBox="1">
            <a:spLocks noChangeArrowheads="1"/>
          </p:cNvSpPr>
          <p:nvPr/>
        </p:nvSpPr>
        <p:spPr bwMode="auto">
          <a:xfrm>
            <a:off x="4032250" y="6400800"/>
            <a:ext cx="2749550" cy="366713"/>
          </a:xfrm>
          <a:prstGeom prst="rect">
            <a:avLst/>
          </a:prstGeom>
          <a:noFill/>
          <a:ln w="9525">
            <a:noFill/>
            <a:miter lim="800000"/>
            <a:headEnd/>
            <a:tailEnd/>
          </a:ln>
          <a:effectLst/>
        </p:spPr>
        <p:txBody>
          <a:bodyPr wrap="none">
            <a:spAutoFit/>
          </a:bodyPr>
          <a:lstStyle/>
          <a:p>
            <a:r>
              <a:rPr lang="en-US"/>
              <a:t>Integration site structures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685800" y="685800"/>
            <a:ext cx="8001000" cy="5035550"/>
          </a:xfrm>
          <a:prstGeom prst="rect">
            <a:avLst/>
          </a:prstGeom>
          <a:noFill/>
          <a:ln w="9525">
            <a:noFill/>
            <a:miter lim="800000"/>
            <a:headEnd/>
            <a:tailEnd/>
          </a:ln>
          <a:effectLst/>
        </p:spPr>
        <p:txBody>
          <a:bodyPr>
            <a:spAutoFit/>
          </a:bodyPr>
          <a:lstStyle/>
          <a:p>
            <a:pPr algn="just"/>
            <a:r>
              <a:rPr lang="en-US" u="sng" dirty="0" err="1">
                <a:solidFill>
                  <a:schemeClr val="accent2"/>
                </a:solidFill>
              </a:rPr>
              <a:t>Kohli</a:t>
            </a:r>
            <a:r>
              <a:rPr lang="en-US" u="sng" dirty="0">
                <a:solidFill>
                  <a:schemeClr val="accent2"/>
                </a:solidFill>
              </a:rPr>
              <a:t> et al. (1998) PNAS 95: 7203</a:t>
            </a:r>
          </a:p>
          <a:p>
            <a:pPr algn="just"/>
            <a:endParaRPr lang="en-US" dirty="0"/>
          </a:p>
          <a:p>
            <a:pPr algn="just"/>
            <a:r>
              <a:rPr lang="en-US" dirty="0"/>
              <a:t>Two phase integration mechanism was proposed.  In the “pre-integration” phase, transforming plasmid molecules (intact or partial) are spliced together.  This gives rise to rearranged sequence, which upon integration don’t contain interspersed host DNA. Subsequently, integration of transgenic DNA into the host genome is initiated. Our experiments suggest that the original site of integration acts as a hot spot, facilitating subsequent integration of successive transgenic molecules at the same locus. The resulting transgenic locus may have plant DNA separating the transgenic sequences. Our data indicate that transformation through direct DNA transfer, specifically particle bombardment, generally results in a single transgenic locus as a result of this two-phase integration mechanism. Results from direct DNA transfer experiments suggest that in the absence of protein factors involved in exogenous DNA transfer through </a:t>
            </a:r>
            <a:r>
              <a:rPr lang="en-US" i="1" dirty="0" err="1"/>
              <a:t>Agrobacterium</a:t>
            </a:r>
            <a:r>
              <a:rPr lang="en-US" dirty="0"/>
              <a:t>, the qualitative and/or quantitative efficiency of transformation events is not compromised. Our results cast doubt on the role of </a:t>
            </a:r>
            <a:r>
              <a:rPr lang="en-US" i="1" dirty="0" err="1"/>
              <a:t>Agrobacterium</a:t>
            </a:r>
            <a:r>
              <a:rPr lang="en-US" i="1" dirty="0"/>
              <a:t> </a:t>
            </a:r>
            <a:r>
              <a:rPr lang="en-US" i="1" dirty="0" err="1"/>
              <a:t>vir</a:t>
            </a:r>
            <a:r>
              <a:rPr lang="en-US" dirty="0"/>
              <a:t> genes in the integration process.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276600" y="288925"/>
            <a:ext cx="2552700" cy="396875"/>
          </a:xfrm>
          <a:prstGeom prst="rect">
            <a:avLst/>
          </a:prstGeom>
          <a:noFill/>
          <a:ln w="9525">
            <a:noFill/>
            <a:miter lim="800000"/>
            <a:headEnd/>
            <a:tailEnd/>
          </a:ln>
          <a:effectLst/>
        </p:spPr>
        <p:txBody>
          <a:bodyPr wrap="none">
            <a:spAutoFit/>
          </a:bodyPr>
          <a:lstStyle/>
          <a:p>
            <a:r>
              <a:rPr lang="en-US" sz="2000" u="sng"/>
              <a:t>Direct Gene Transfer</a:t>
            </a:r>
          </a:p>
        </p:txBody>
      </p:sp>
      <p:sp>
        <p:nvSpPr>
          <p:cNvPr id="10243" name="Text Box 3"/>
          <p:cNvSpPr txBox="1">
            <a:spLocks noChangeArrowheads="1"/>
          </p:cNvSpPr>
          <p:nvPr/>
        </p:nvSpPr>
        <p:spPr bwMode="auto">
          <a:xfrm>
            <a:off x="1066800" y="822325"/>
            <a:ext cx="7115175" cy="1311275"/>
          </a:xfrm>
          <a:prstGeom prst="rect">
            <a:avLst/>
          </a:prstGeom>
          <a:noFill/>
          <a:ln w="9525">
            <a:noFill/>
            <a:miter lim="800000"/>
            <a:headEnd/>
            <a:tailEnd/>
          </a:ln>
          <a:effectLst/>
        </p:spPr>
        <p:txBody>
          <a:bodyPr wrap="none">
            <a:spAutoFit/>
          </a:bodyPr>
          <a:lstStyle/>
          <a:p>
            <a:pPr marL="457200" indent="-457200">
              <a:buFontTx/>
              <a:buAutoNum type="arabicPeriod"/>
            </a:pPr>
            <a:r>
              <a:rPr lang="en-US" sz="2000"/>
              <a:t>Rearrangements of the target host site.</a:t>
            </a:r>
          </a:p>
          <a:p>
            <a:pPr marL="457200" indent="-457200">
              <a:buFontTx/>
              <a:buAutoNum type="arabicPeriod"/>
            </a:pPr>
            <a:r>
              <a:rPr lang="en-US" sz="2000"/>
              <a:t>Rearrangement of the plasmid sequences.</a:t>
            </a:r>
          </a:p>
          <a:p>
            <a:pPr marL="457200" indent="-457200">
              <a:buFontTx/>
              <a:buAutoNum type="arabicPeriod"/>
            </a:pPr>
            <a:r>
              <a:rPr lang="en-US" sz="2000"/>
              <a:t>Multi-copy.</a:t>
            </a:r>
          </a:p>
          <a:p>
            <a:pPr marL="457200" indent="-457200">
              <a:buFontTx/>
              <a:buAutoNum type="arabicPeriod"/>
            </a:pPr>
            <a:r>
              <a:rPr lang="en-US" sz="2000"/>
              <a:t>Insertion locus is interspersed with host DNA (20-250 kb).</a:t>
            </a:r>
          </a:p>
        </p:txBody>
      </p:sp>
      <p:sp>
        <p:nvSpPr>
          <p:cNvPr id="10244" name="Text Box 4"/>
          <p:cNvSpPr txBox="1">
            <a:spLocks noChangeArrowheads="1"/>
          </p:cNvSpPr>
          <p:nvPr/>
        </p:nvSpPr>
        <p:spPr bwMode="auto">
          <a:xfrm>
            <a:off x="3505200" y="2892425"/>
            <a:ext cx="2514600" cy="396875"/>
          </a:xfrm>
          <a:prstGeom prst="rect">
            <a:avLst/>
          </a:prstGeom>
          <a:noFill/>
          <a:ln w="9525">
            <a:noFill/>
            <a:miter lim="800000"/>
            <a:headEnd/>
            <a:tailEnd/>
          </a:ln>
          <a:effectLst/>
        </p:spPr>
        <p:txBody>
          <a:bodyPr wrap="none">
            <a:spAutoFit/>
          </a:bodyPr>
          <a:lstStyle/>
          <a:p>
            <a:r>
              <a:rPr lang="en-US" sz="2000" u="sng"/>
              <a:t>Possible Mechanism</a:t>
            </a:r>
          </a:p>
        </p:txBody>
      </p:sp>
      <p:sp>
        <p:nvSpPr>
          <p:cNvPr id="10245" name="Text Box 5"/>
          <p:cNvSpPr txBox="1">
            <a:spLocks noChangeArrowheads="1"/>
          </p:cNvSpPr>
          <p:nvPr/>
        </p:nvSpPr>
        <p:spPr bwMode="auto">
          <a:xfrm>
            <a:off x="990600" y="3425825"/>
            <a:ext cx="7620000" cy="1920875"/>
          </a:xfrm>
          <a:prstGeom prst="rect">
            <a:avLst/>
          </a:prstGeom>
          <a:noFill/>
          <a:ln w="9525">
            <a:noFill/>
            <a:miter lim="800000"/>
            <a:headEnd/>
            <a:tailEnd/>
          </a:ln>
          <a:effectLst/>
        </p:spPr>
        <p:txBody>
          <a:bodyPr>
            <a:spAutoFit/>
          </a:bodyPr>
          <a:lstStyle/>
          <a:p>
            <a:pPr marL="457200" indent="-457200">
              <a:buFontTx/>
              <a:buAutoNum type="arabicPeriod"/>
            </a:pPr>
            <a:r>
              <a:rPr lang="en-US" sz="2000" dirty="0"/>
              <a:t>Penetration of cells with particles elicits wound response.</a:t>
            </a:r>
          </a:p>
          <a:p>
            <a:pPr marL="457200" indent="-457200">
              <a:buFontTx/>
              <a:buAutoNum type="arabicPeriod"/>
            </a:pPr>
            <a:r>
              <a:rPr lang="en-US" sz="2000" dirty="0"/>
              <a:t>DNA repair of the host is activated.</a:t>
            </a:r>
          </a:p>
          <a:p>
            <a:pPr marL="457200" indent="-457200">
              <a:buFontTx/>
              <a:buAutoNum type="arabicPeriod"/>
            </a:pPr>
            <a:r>
              <a:rPr lang="en-US" sz="2000" dirty="0"/>
              <a:t>Extra-chromosomal ligation of the delivered DNA.</a:t>
            </a:r>
          </a:p>
          <a:p>
            <a:pPr marL="457200" indent="-457200">
              <a:buFontTx/>
              <a:buAutoNum type="arabicPeriod"/>
            </a:pPr>
            <a:r>
              <a:rPr lang="en-US" sz="2000" dirty="0"/>
              <a:t>DSB in host serve as receptive site.</a:t>
            </a:r>
          </a:p>
          <a:p>
            <a:pPr marL="457200" indent="-457200">
              <a:buFontTx/>
              <a:buAutoNum type="arabicPeriod"/>
            </a:pPr>
            <a:r>
              <a:rPr lang="en-US" sz="2000" dirty="0"/>
              <a:t>Once a specific site is receptive it becomes a hot spot for integration.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774950" y="358775"/>
            <a:ext cx="3763963" cy="457200"/>
          </a:xfrm>
          <a:prstGeom prst="rect">
            <a:avLst/>
          </a:prstGeom>
          <a:noFill/>
          <a:ln w="9525">
            <a:noFill/>
            <a:miter lim="800000"/>
            <a:headEnd/>
            <a:tailEnd/>
          </a:ln>
          <a:effectLst/>
        </p:spPr>
        <p:txBody>
          <a:bodyPr wrap="none">
            <a:spAutoFit/>
          </a:bodyPr>
          <a:lstStyle/>
          <a:p>
            <a:r>
              <a:rPr lang="en-US" sz="2400" u="sng" dirty="0"/>
              <a:t>Illegitimate Recombination</a:t>
            </a:r>
          </a:p>
        </p:txBody>
      </p:sp>
      <p:sp>
        <p:nvSpPr>
          <p:cNvPr id="8195" name="Text Box 3"/>
          <p:cNvSpPr txBox="1">
            <a:spLocks noChangeArrowheads="1"/>
          </p:cNvSpPr>
          <p:nvPr/>
        </p:nvSpPr>
        <p:spPr bwMode="auto">
          <a:xfrm>
            <a:off x="619125" y="835025"/>
            <a:ext cx="8077200" cy="2289175"/>
          </a:xfrm>
          <a:prstGeom prst="rect">
            <a:avLst/>
          </a:prstGeom>
          <a:noFill/>
          <a:ln w="9525">
            <a:noFill/>
            <a:miter lim="800000"/>
            <a:headEnd/>
            <a:tailEnd/>
          </a:ln>
          <a:effectLst/>
        </p:spPr>
        <p:txBody>
          <a:bodyPr>
            <a:spAutoFit/>
          </a:bodyPr>
          <a:lstStyle/>
          <a:p>
            <a:pPr marL="457200" indent="-457200">
              <a:buFontTx/>
              <a:buAutoNum type="arabicPeriod"/>
            </a:pPr>
            <a:r>
              <a:rPr lang="en-US" dirty="0"/>
              <a:t>Non-homologous end-joining.</a:t>
            </a:r>
          </a:p>
          <a:p>
            <a:pPr marL="457200" indent="-457200">
              <a:buFontTx/>
              <a:buAutoNum type="arabicPeriod"/>
            </a:pPr>
            <a:r>
              <a:rPr lang="en-US" dirty="0"/>
              <a:t>Predominant in eukaryotic cells (bacteria and yeast possess predominant HR).</a:t>
            </a:r>
          </a:p>
          <a:p>
            <a:pPr marL="457200" indent="-457200">
              <a:buFontTx/>
              <a:buAutoNum type="arabicPeriod"/>
            </a:pPr>
            <a:r>
              <a:rPr lang="en-US" dirty="0"/>
              <a:t>When homologous and site-specific recombination systems are set aside, illegitimate recombination become active.</a:t>
            </a:r>
          </a:p>
          <a:p>
            <a:pPr marL="457200" indent="-457200"/>
            <a:r>
              <a:rPr lang="en-US" dirty="0"/>
              <a:t>4.	In addition to random integration, illegitimate recombination events</a:t>
            </a:r>
          </a:p>
          <a:p>
            <a:pPr marL="457200" indent="-457200"/>
            <a:r>
              <a:rPr lang="en-US" dirty="0"/>
              <a:t>	occur during chromosome translocation, </a:t>
            </a:r>
            <a:r>
              <a:rPr lang="en-US" dirty="0" err="1"/>
              <a:t>exon</a:t>
            </a:r>
            <a:r>
              <a:rPr lang="en-US" dirty="0"/>
              <a:t>-shuffling and gene amplification. (disease: cancer, evolution)</a:t>
            </a:r>
          </a:p>
        </p:txBody>
      </p:sp>
      <p:sp>
        <p:nvSpPr>
          <p:cNvPr id="8196" name="Text Box 4"/>
          <p:cNvSpPr txBox="1">
            <a:spLocks noChangeArrowheads="1"/>
          </p:cNvSpPr>
          <p:nvPr/>
        </p:nvSpPr>
        <p:spPr bwMode="auto">
          <a:xfrm>
            <a:off x="3963988" y="3684588"/>
            <a:ext cx="1387475" cy="457200"/>
          </a:xfrm>
          <a:prstGeom prst="rect">
            <a:avLst/>
          </a:prstGeom>
          <a:noFill/>
          <a:ln w="9525">
            <a:noFill/>
            <a:miter lim="800000"/>
            <a:headEnd/>
            <a:tailEnd/>
          </a:ln>
          <a:effectLst/>
        </p:spPr>
        <p:txBody>
          <a:bodyPr wrap="none">
            <a:spAutoFit/>
          </a:bodyPr>
          <a:lstStyle/>
          <a:p>
            <a:r>
              <a:rPr lang="en-US" sz="2400" u="sng"/>
              <a:t>Features</a:t>
            </a:r>
          </a:p>
        </p:txBody>
      </p:sp>
      <p:sp>
        <p:nvSpPr>
          <p:cNvPr id="8197" name="Text Box 5"/>
          <p:cNvSpPr txBox="1">
            <a:spLocks noChangeArrowheads="1"/>
          </p:cNvSpPr>
          <p:nvPr/>
        </p:nvSpPr>
        <p:spPr bwMode="auto">
          <a:xfrm>
            <a:off x="457200" y="4295775"/>
            <a:ext cx="8401050" cy="1190625"/>
          </a:xfrm>
          <a:prstGeom prst="rect">
            <a:avLst/>
          </a:prstGeom>
          <a:noFill/>
          <a:ln w="9525">
            <a:noFill/>
            <a:miter lim="800000"/>
            <a:headEnd/>
            <a:tailEnd/>
          </a:ln>
          <a:effectLst/>
        </p:spPr>
        <p:txBody>
          <a:bodyPr wrap="none">
            <a:spAutoFit/>
          </a:bodyPr>
          <a:lstStyle/>
          <a:p>
            <a:pPr marL="457200" indent="-457200">
              <a:buFontTx/>
              <a:buAutoNum type="arabicPeriod"/>
            </a:pPr>
            <a:r>
              <a:rPr lang="en-US"/>
              <a:t>DNA ends generated due to metabolic (DNA) errors, which are repaired</a:t>
            </a:r>
          </a:p>
          <a:p>
            <a:pPr marL="457200" indent="-457200"/>
            <a:r>
              <a:rPr lang="en-US"/>
              <a:t>	by sticking them together, regardless of terminal sequence (defense).</a:t>
            </a:r>
          </a:p>
          <a:p>
            <a:pPr marL="457200" indent="-457200">
              <a:buFontTx/>
              <a:buAutoNum type="arabicPeriod" startAt="2"/>
            </a:pPr>
            <a:r>
              <a:rPr lang="en-US"/>
              <a:t>Involves rearrangement of chromosomal sequences at the site of integration.</a:t>
            </a:r>
          </a:p>
          <a:p>
            <a:pPr marL="457200" indent="-457200">
              <a:buFontTx/>
              <a:buAutoNum type="arabicPeriod" startAt="2"/>
            </a:pPr>
            <a:r>
              <a:rPr lang="en-US"/>
              <a:t>Often filler sequence is found.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457200" y="1295400"/>
            <a:ext cx="8210550" cy="2289175"/>
          </a:xfrm>
          <a:prstGeom prst="rect">
            <a:avLst/>
          </a:prstGeom>
          <a:noFill/>
          <a:ln w="9525">
            <a:noFill/>
            <a:miter lim="800000"/>
            <a:headEnd/>
            <a:tailEnd/>
          </a:ln>
          <a:effectLst/>
        </p:spPr>
        <p:txBody>
          <a:bodyPr>
            <a:spAutoFit/>
          </a:bodyPr>
          <a:lstStyle/>
          <a:p>
            <a:pPr marL="342900" indent="-342900"/>
            <a:r>
              <a:rPr lang="en-US"/>
              <a:t>Supplemental reading:</a:t>
            </a:r>
          </a:p>
          <a:p>
            <a:pPr marL="342900" indent="-342900"/>
            <a:endParaRPr lang="en-US"/>
          </a:p>
          <a:p>
            <a:pPr marL="342900" indent="-342900">
              <a:buFontTx/>
              <a:buAutoNum type="arabicPeriod"/>
            </a:pPr>
            <a:r>
              <a:rPr lang="en-US">
                <a:solidFill>
                  <a:srgbClr val="4D4D4D"/>
                </a:solidFill>
              </a:rPr>
              <a:t>Somers &amp; Makarevitch (2004) Transgene integration in plants: poking or patching holes in promiscuous genomes? </a:t>
            </a:r>
            <a:r>
              <a:rPr lang="en-US" i="1">
                <a:solidFill>
                  <a:srgbClr val="4D4D4D"/>
                </a:solidFill>
              </a:rPr>
              <a:t>Curr Opin Biotech</a:t>
            </a:r>
            <a:r>
              <a:rPr lang="en-US">
                <a:solidFill>
                  <a:srgbClr val="4D4D4D"/>
                </a:solidFill>
              </a:rPr>
              <a:t> 15:126.</a:t>
            </a:r>
          </a:p>
          <a:p>
            <a:pPr marL="342900" indent="-342900">
              <a:buFontTx/>
              <a:buAutoNum type="arabicPeriod"/>
            </a:pPr>
            <a:endParaRPr lang="en-US">
              <a:solidFill>
                <a:srgbClr val="4D4D4D"/>
              </a:solidFill>
            </a:endParaRPr>
          </a:p>
          <a:p>
            <a:pPr marL="342900" indent="-342900">
              <a:buFontTx/>
              <a:buAutoNum type="arabicPeriod"/>
            </a:pPr>
            <a:r>
              <a:rPr lang="en-US">
                <a:solidFill>
                  <a:srgbClr val="4D4D4D"/>
                </a:solidFill>
              </a:rPr>
              <a:t>Kohli et al. (2003) Transgene integration, organization and interaction with plants. </a:t>
            </a:r>
            <a:r>
              <a:rPr lang="en-US" i="1">
                <a:solidFill>
                  <a:srgbClr val="4D4D4D"/>
                </a:solidFill>
              </a:rPr>
              <a:t>Plant Mol Biol</a:t>
            </a:r>
            <a:r>
              <a:rPr lang="en-US">
                <a:solidFill>
                  <a:srgbClr val="4D4D4D"/>
                </a:solidFill>
              </a:rPr>
              <a:t> 52:247-258</a:t>
            </a:r>
          </a:p>
          <a:p>
            <a:pPr marL="342900" indent="-342900"/>
            <a:endParaRPr lang="en-US"/>
          </a:p>
        </p:txBody>
      </p:sp>
      <p:sp>
        <p:nvSpPr>
          <p:cNvPr id="34820" name="Text Box 4"/>
          <p:cNvSpPr txBox="1">
            <a:spLocks noChangeArrowheads="1"/>
          </p:cNvSpPr>
          <p:nvPr/>
        </p:nvSpPr>
        <p:spPr bwMode="auto">
          <a:xfrm>
            <a:off x="152400" y="6397625"/>
            <a:ext cx="5132388" cy="274638"/>
          </a:xfrm>
          <a:prstGeom prst="rect">
            <a:avLst/>
          </a:prstGeom>
          <a:noFill/>
          <a:ln w="9525">
            <a:noFill/>
            <a:miter lim="800000"/>
            <a:headEnd/>
            <a:tailEnd/>
          </a:ln>
          <a:effectLst/>
        </p:spPr>
        <p:txBody>
          <a:bodyPr wrap="none">
            <a:spAutoFit/>
          </a:bodyPr>
          <a:lstStyle/>
          <a:p>
            <a:r>
              <a:rPr lang="en-US" sz="1200" b="1">
                <a:solidFill>
                  <a:srgbClr val="4D4D4D"/>
                </a:solidFill>
              </a:rPr>
              <a:t>Reviewed by Somers &amp; Makarevitch (2004) Curr Opin Biotech 15:126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914400" y="838200"/>
            <a:ext cx="7772400" cy="3140075"/>
          </a:xfrm>
          <a:prstGeom prst="rect">
            <a:avLst/>
          </a:prstGeom>
          <a:noFill/>
          <a:ln w="9525">
            <a:noFill/>
            <a:miter lim="800000"/>
            <a:headEnd/>
            <a:tailEnd/>
          </a:ln>
          <a:effectLst/>
        </p:spPr>
        <p:txBody>
          <a:bodyPr>
            <a:spAutoFit/>
          </a:bodyPr>
          <a:lstStyle/>
          <a:p>
            <a:pPr marL="457200" indent="-457200"/>
            <a:r>
              <a:rPr lang="en-US" sz="2000" u="sng" dirty="0"/>
              <a:t>Class I</a:t>
            </a:r>
          </a:p>
          <a:p>
            <a:pPr marL="457200" indent="-457200"/>
            <a:r>
              <a:rPr lang="en-US" sz="2000" dirty="0"/>
              <a:t>1.    RB and target locus contain no </a:t>
            </a:r>
            <a:r>
              <a:rPr lang="en-US" sz="2000" dirty="0" smtClean="0"/>
              <a:t>sequence similarity</a:t>
            </a:r>
            <a:r>
              <a:rPr lang="en-US" sz="2000" dirty="0"/>
              <a:t>, whereas LB and insertion site have similarity.</a:t>
            </a:r>
          </a:p>
          <a:p>
            <a:pPr marL="457200" indent="-457200"/>
            <a:r>
              <a:rPr lang="en-US" sz="2000" dirty="0"/>
              <a:t>2.   The two T-DNA borders probably behave mechanistically different.</a:t>
            </a:r>
          </a:p>
          <a:p>
            <a:pPr marL="457200" indent="-457200"/>
            <a:endParaRPr lang="en-US" sz="2000" dirty="0"/>
          </a:p>
          <a:p>
            <a:pPr marL="457200" indent="-457200"/>
            <a:r>
              <a:rPr lang="en-US" sz="2000" u="sng" dirty="0"/>
              <a:t>Class II</a:t>
            </a:r>
          </a:p>
          <a:p>
            <a:pPr marL="457200" indent="-457200">
              <a:buFontTx/>
              <a:buAutoNum type="arabicPeriod"/>
            </a:pPr>
            <a:r>
              <a:rPr lang="en-US" sz="2000" dirty="0"/>
              <a:t>Sequence similarity can be found between RB and pre-insertion site.</a:t>
            </a:r>
          </a:p>
          <a:p>
            <a:pPr marL="457200" indent="-457200">
              <a:buFontTx/>
              <a:buAutoNum type="arabicPeriod"/>
            </a:pPr>
            <a:r>
              <a:rPr lang="en-US" sz="2000" dirty="0"/>
              <a:t>RB is partly truncated.</a:t>
            </a:r>
          </a:p>
        </p:txBody>
      </p:sp>
      <p:sp>
        <p:nvSpPr>
          <p:cNvPr id="3075" name="Text Box 3"/>
          <p:cNvSpPr txBox="1">
            <a:spLocks noChangeArrowheads="1"/>
          </p:cNvSpPr>
          <p:nvPr/>
        </p:nvSpPr>
        <p:spPr bwMode="auto">
          <a:xfrm>
            <a:off x="2590800" y="279400"/>
            <a:ext cx="3924300" cy="396875"/>
          </a:xfrm>
          <a:prstGeom prst="rect">
            <a:avLst/>
          </a:prstGeom>
          <a:noFill/>
          <a:ln w="9525">
            <a:noFill/>
            <a:miter lim="800000"/>
            <a:headEnd/>
            <a:tailEnd/>
          </a:ln>
          <a:effectLst/>
        </p:spPr>
        <p:txBody>
          <a:bodyPr wrap="none">
            <a:spAutoFit/>
          </a:bodyPr>
          <a:lstStyle/>
          <a:p>
            <a:r>
              <a:rPr lang="en-US" sz="2000" u="sng"/>
              <a:t>Types of T-DNA integration locus</a:t>
            </a:r>
          </a:p>
        </p:txBody>
      </p:sp>
      <p:sp>
        <p:nvSpPr>
          <p:cNvPr id="3076" name="Text Box 4"/>
          <p:cNvSpPr txBox="1">
            <a:spLocks noChangeArrowheads="1"/>
          </p:cNvSpPr>
          <p:nvPr/>
        </p:nvSpPr>
        <p:spPr bwMode="auto">
          <a:xfrm>
            <a:off x="685800" y="4343400"/>
            <a:ext cx="8153400" cy="1616075"/>
          </a:xfrm>
          <a:prstGeom prst="rect">
            <a:avLst/>
          </a:prstGeom>
          <a:noFill/>
          <a:ln w="9525">
            <a:noFill/>
            <a:miter lim="800000"/>
            <a:headEnd/>
            <a:tailEnd/>
          </a:ln>
          <a:effectLst/>
        </p:spPr>
        <p:txBody>
          <a:bodyPr>
            <a:spAutoFit/>
          </a:bodyPr>
          <a:lstStyle/>
          <a:p>
            <a:r>
              <a:rPr lang="en-US" sz="2000" u="sng"/>
              <a:t>Precise insertions: </a:t>
            </a:r>
            <a:r>
              <a:rPr lang="en-US" sz="2000"/>
              <a:t>precise target replacement. Absence of filler DNA between target break point and T-DNA ends.</a:t>
            </a:r>
          </a:p>
          <a:p>
            <a:endParaRPr lang="en-US" sz="2000"/>
          </a:p>
          <a:p>
            <a:r>
              <a:rPr lang="en-US" sz="2000" u="sng"/>
              <a:t>Imprecise insertion:</a:t>
            </a:r>
            <a:r>
              <a:rPr lang="en-US" sz="2000"/>
              <a:t> T-DNA termini don’t fit to the target break point.  Presence of filler DNA (5-300 bp).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752600" y="304800"/>
            <a:ext cx="6103402" cy="523220"/>
          </a:xfrm>
          <a:prstGeom prst="rect">
            <a:avLst/>
          </a:prstGeom>
          <a:noFill/>
          <a:ln w="9525">
            <a:noFill/>
            <a:miter lim="800000"/>
            <a:headEnd/>
            <a:tailEnd/>
          </a:ln>
          <a:effectLst/>
        </p:spPr>
        <p:txBody>
          <a:bodyPr wrap="none">
            <a:spAutoFit/>
          </a:bodyPr>
          <a:lstStyle/>
          <a:p>
            <a:r>
              <a:rPr lang="en-US" sz="2800" u="sng" dirty="0"/>
              <a:t>T-DNA insertion </a:t>
            </a:r>
            <a:r>
              <a:rPr lang="en-US" sz="2800" u="sng" dirty="0" smtClean="0"/>
              <a:t>loci </a:t>
            </a:r>
            <a:r>
              <a:rPr lang="en-US" sz="2800" u="sng" dirty="0"/>
              <a:t>in plant genome </a:t>
            </a:r>
          </a:p>
        </p:txBody>
      </p:sp>
      <p:sp>
        <p:nvSpPr>
          <p:cNvPr id="6147" name="Text Box 3"/>
          <p:cNvSpPr txBox="1">
            <a:spLocks noChangeArrowheads="1"/>
          </p:cNvSpPr>
          <p:nvPr/>
        </p:nvSpPr>
        <p:spPr bwMode="auto">
          <a:xfrm>
            <a:off x="381000" y="1066800"/>
            <a:ext cx="8458200" cy="5324535"/>
          </a:xfrm>
          <a:prstGeom prst="rect">
            <a:avLst/>
          </a:prstGeom>
          <a:noFill/>
          <a:ln w="9525">
            <a:noFill/>
            <a:miter lim="800000"/>
            <a:headEnd/>
            <a:tailEnd/>
          </a:ln>
          <a:effectLst/>
        </p:spPr>
        <p:txBody>
          <a:bodyPr>
            <a:spAutoFit/>
          </a:bodyPr>
          <a:lstStyle/>
          <a:p>
            <a:pPr marL="457200" indent="-457200">
              <a:spcBef>
                <a:spcPts val="600"/>
              </a:spcBef>
              <a:spcAft>
                <a:spcPts val="600"/>
              </a:spcAft>
              <a:buFont typeface="Wingdings" pitchFamily="2" charset="2"/>
              <a:buChar char="§"/>
            </a:pPr>
            <a:r>
              <a:rPr lang="en-US" sz="2000" dirty="0" smtClean="0"/>
              <a:t>Several random locations on different chromosomes.</a:t>
            </a:r>
            <a:endParaRPr lang="en-US" sz="2000" dirty="0"/>
          </a:p>
          <a:p>
            <a:pPr marL="457200" indent="-457200">
              <a:spcBef>
                <a:spcPts val="600"/>
              </a:spcBef>
              <a:spcAft>
                <a:spcPts val="600"/>
              </a:spcAft>
              <a:buFont typeface="Wingdings" pitchFamily="2" charset="2"/>
              <a:buChar char="§"/>
            </a:pPr>
            <a:r>
              <a:rPr lang="en-US" sz="2000" dirty="0" smtClean="0"/>
              <a:t>Predominantly </a:t>
            </a:r>
            <a:r>
              <a:rPr lang="en-US" sz="2000" dirty="0"/>
              <a:t>in </a:t>
            </a:r>
            <a:r>
              <a:rPr lang="en-US" sz="2000" dirty="0" err="1"/>
              <a:t>transcriptionally</a:t>
            </a:r>
            <a:r>
              <a:rPr lang="en-US" sz="2000" dirty="0"/>
              <a:t> active </a:t>
            </a:r>
            <a:r>
              <a:rPr lang="en-US" sz="2000" dirty="0" smtClean="0"/>
              <a:t>area.</a:t>
            </a:r>
          </a:p>
          <a:p>
            <a:pPr marL="457200" indent="-457200">
              <a:spcBef>
                <a:spcPts val="600"/>
              </a:spcBef>
              <a:spcAft>
                <a:spcPts val="600"/>
              </a:spcAft>
              <a:buFont typeface="Wingdings" pitchFamily="2" charset="2"/>
              <a:buChar char="§"/>
            </a:pPr>
            <a:r>
              <a:rPr lang="en-US" sz="2000" dirty="0" smtClean="0"/>
              <a:t>Simple </a:t>
            </a:r>
            <a:r>
              <a:rPr lang="en-US" sz="2000" dirty="0"/>
              <a:t>insertions or </a:t>
            </a:r>
            <a:r>
              <a:rPr lang="en-US" sz="2000" dirty="0" smtClean="0"/>
              <a:t>complex insertions consisting of direct </a:t>
            </a:r>
            <a:r>
              <a:rPr lang="en-US" sz="2000" dirty="0"/>
              <a:t>or inverted </a:t>
            </a:r>
            <a:r>
              <a:rPr lang="en-US" sz="2000" dirty="0" smtClean="0"/>
              <a:t>repeat structures </a:t>
            </a:r>
            <a:r>
              <a:rPr lang="en-US" sz="2000" dirty="0"/>
              <a:t>at the same </a:t>
            </a:r>
            <a:r>
              <a:rPr lang="en-US" sz="2000" dirty="0" smtClean="0"/>
              <a:t>locus.</a:t>
            </a:r>
          </a:p>
          <a:p>
            <a:pPr marL="457200" indent="-457200">
              <a:spcBef>
                <a:spcPts val="0"/>
              </a:spcBef>
              <a:spcAft>
                <a:spcPts val="0"/>
              </a:spcAft>
              <a:buFont typeface="Wingdings" pitchFamily="2" charset="2"/>
              <a:buChar char="§"/>
            </a:pPr>
            <a:r>
              <a:rPr lang="en-US" sz="2000" dirty="0" smtClean="0"/>
              <a:t>Short </a:t>
            </a:r>
            <a:r>
              <a:rPr lang="en-US" sz="2000" dirty="0"/>
              <a:t>deletions (100 </a:t>
            </a:r>
            <a:r>
              <a:rPr lang="en-US" sz="2000" dirty="0" err="1"/>
              <a:t>bp</a:t>
            </a:r>
            <a:r>
              <a:rPr lang="en-US" sz="2000" dirty="0"/>
              <a:t>) of host DNA between points of insertion </a:t>
            </a:r>
          </a:p>
          <a:p>
            <a:pPr marL="457200" indent="-457200">
              <a:spcBef>
                <a:spcPts val="0"/>
              </a:spcBef>
              <a:spcAft>
                <a:spcPts val="0"/>
              </a:spcAft>
            </a:pPr>
            <a:r>
              <a:rPr lang="en-US" sz="2000" dirty="0"/>
              <a:t>	of T-DNA </a:t>
            </a:r>
            <a:r>
              <a:rPr lang="en-US" sz="2000" dirty="0" smtClean="0"/>
              <a:t>ends.</a:t>
            </a:r>
          </a:p>
          <a:p>
            <a:pPr marL="457200" indent="-457200">
              <a:spcBef>
                <a:spcPts val="600"/>
              </a:spcBef>
              <a:spcAft>
                <a:spcPts val="600"/>
              </a:spcAft>
              <a:buFont typeface="Wingdings" pitchFamily="2" charset="2"/>
              <a:buChar char="§"/>
            </a:pPr>
            <a:r>
              <a:rPr lang="en-US" sz="2000" dirty="0" smtClean="0"/>
              <a:t>At </a:t>
            </a:r>
            <a:r>
              <a:rPr lang="en-US" sz="2000" dirty="0"/>
              <a:t>left end of the insert, T-DNA sequence often exhibit micro-homology with short segments of the target DNA, suggesting that left border end may pair with </a:t>
            </a:r>
            <a:r>
              <a:rPr lang="en-US" sz="2000" dirty="0" smtClean="0"/>
              <a:t>the target sequence.</a:t>
            </a:r>
          </a:p>
          <a:p>
            <a:pPr marL="457200" indent="-457200">
              <a:spcBef>
                <a:spcPts val="600"/>
              </a:spcBef>
              <a:spcAft>
                <a:spcPts val="600"/>
              </a:spcAft>
              <a:buFont typeface="Wingdings" pitchFamily="2" charset="2"/>
              <a:buChar char="§"/>
            </a:pPr>
            <a:r>
              <a:rPr lang="en-US" sz="2000" dirty="0" smtClean="0"/>
              <a:t>At </a:t>
            </a:r>
            <a:r>
              <a:rPr lang="en-US" sz="2000" dirty="0"/>
              <a:t>right end, structure is </a:t>
            </a:r>
            <a:r>
              <a:rPr lang="en-US" sz="2000" dirty="0" smtClean="0"/>
              <a:t>often precise.</a:t>
            </a:r>
          </a:p>
          <a:p>
            <a:pPr marL="457200" indent="-457200">
              <a:spcBef>
                <a:spcPts val="600"/>
              </a:spcBef>
              <a:spcAft>
                <a:spcPts val="600"/>
              </a:spcAft>
              <a:buFont typeface="Wingdings" pitchFamily="2" charset="2"/>
              <a:buChar char="§"/>
            </a:pPr>
            <a:r>
              <a:rPr lang="en-US" sz="2000" dirty="0" smtClean="0"/>
              <a:t>Despite </a:t>
            </a:r>
            <a:r>
              <a:rPr lang="en-US" sz="2000" dirty="0"/>
              <a:t>micro-homology, T-DNA integration is an illegitimate </a:t>
            </a:r>
            <a:r>
              <a:rPr lang="en-US" sz="2000" dirty="0" smtClean="0"/>
              <a:t>recombination process.</a:t>
            </a:r>
          </a:p>
          <a:p>
            <a:pPr marL="457200" indent="-457200">
              <a:spcBef>
                <a:spcPts val="600"/>
              </a:spcBef>
              <a:spcAft>
                <a:spcPts val="600"/>
              </a:spcAft>
              <a:buFont typeface="Wingdings" pitchFamily="2" charset="2"/>
              <a:buChar char="§"/>
            </a:pPr>
            <a:r>
              <a:rPr lang="en-US" sz="2000" dirty="0" smtClean="0"/>
              <a:t>Mostly no </a:t>
            </a:r>
            <a:r>
              <a:rPr lang="en-US" sz="2000" dirty="0"/>
              <a:t>alteration in </a:t>
            </a:r>
            <a:r>
              <a:rPr lang="en-US" sz="2000" dirty="0" smtClean="0"/>
              <a:t>the T-DNA </a:t>
            </a:r>
            <a:r>
              <a:rPr lang="en-US" sz="2000" dirty="0"/>
              <a:t>sequence but </a:t>
            </a:r>
            <a:r>
              <a:rPr lang="en-US" sz="2000" dirty="0" smtClean="0"/>
              <a:t>truncation </a:t>
            </a:r>
            <a:r>
              <a:rPr lang="en-US" sz="2000" dirty="0"/>
              <a:t>at </a:t>
            </a:r>
            <a:r>
              <a:rPr lang="en-US" sz="2000" dirty="0" smtClean="0"/>
              <a:t>the LB </a:t>
            </a:r>
            <a:r>
              <a:rPr lang="en-US" sz="2000" dirty="0"/>
              <a:t>end </a:t>
            </a:r>
            <a:r>
              <a:rPr lang="en-US" sz="2000" dirty="0" smtClean="0"/>
              <a:t>commonly found.</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09538" y="76200"/>
            <a:ext cx="9034462" cy="822325"/>
          </a:xfrm>
          <a:prstGeom prst="rect">
            <a:avLst/>
          </a:prstGeom>
          <a:noFill/>
          <a:ln w="9525">
            <a:noFill/>
            <a:miter lim="800000"/>
            <a:headEnd/>
            <a:tailEnd/>
          </a:ln>
          <a:effectLst/>
        </p:spPr>
        <p:txBody>
          <a:bodyPr>
            <a:spAutoFit/>
          </a:bodyPr>
          <a:lstStyle/>
          <a:p>
            <a:pPr algn="ctr"/>
            <a:r>
              <a:rPr lang="en-US" sz="2400" u="sng"/>
              <a:t>Structure of T-DNA locus in transgenic petunia and tomato obtained by </a:t>
            </a:r>
            <a:r>
              <a:rPr lang="en-US" sz="2400" i="1" u="sng"/>
              <a:t>Agrobacterium</a:t>
            </a:r>
            <a:r>
              <a:rPr lang="en-US" sz="2400" u="sng"/>
              <a:t> mediated transformation</a:t>
            </a:r>
          </a:p>
        </p:txBody>
      </p:sp>
      <p:sp>
        <p:nvSpPr>
          <p:cNvPr id="31747" name="Text Box 3"/>
          <p:cNvSpPr txBox="1">
            <a:spLocks noChangeArrowheads="1"/>
          </p:cNvSpPr>
          <p:nvPr/>
        </p:nvSpPr>
        <p:spPr bwMode="auto">
          <a:xfrm>
            <a:off x="6096000" y="914400"/>
            <a:ext cx="2459328" cy="830997"/>
          </a:xfrm>
          <a:prstGeom prst="rect">
            <a:avLst/>
          </a:prstGeom>
          <a:noFill/>
          <a:ln w="9525">
            <a:noFill/>
            <a:miter lim="800000"/>
            <a:headEnd/>
            <a:tailEnd/>
          </a:ln>
          <a:effectLst/>
        </p:spPr>
        <p:txBody>
          <a:bodyPr wrap="none">
            <a:spAutoFit/>
          </a:bodyPr>
          <a:lstStyle/>
          <a:p>
            <a:r>
              <a:rPr lang="en-US" sz="1600" u="sng" dirty="0">
                <a:latin typeface="Times New Roman" pitchFamily="18" charset="0"/>
              </a:rPr>
              <a:t>28 petunia </a:t>
            </a:r>
            <a:r>
              <a:rPr lang="en-US" sz="1600" u="sng" dirty="0" smtClean="0">
                <a:latin typeface="Times New Roman" pitchFamily="18" charset="0"/>
              </a:rPr>
              <a:t>lines:</a:t>
            </a:r>
            <a:endParaRPr lang="en-US" sz="1600" u="sng" dirty="0">
              <a:latin typeface="Times New Roman" pitchFamily="18" charset="0"/>
            </a:endParaRPr>
          </a:p>
          <a:p>
            <a:r>
              <a:rPr lang="en-US" sz="1600" dirty="0" smtClean="0">
                <a:latin typeface="Times New Roman" pitchFamily="18" charset="0"/>
              </a:rPr>
              <a:t>15 contain </a:t>
            </a:r>
            <a:r>
              <a:rPr lang="en-US" sz="1600" dirty="0">
                <a:latin typeface="Times New Roman" pitchFamily="18" charset="0"/>
              </a:rPr>
              <a:t>inverted repeats.</a:t>
            </a:r>
          </a:p>
          <a:p>
            <a:r>
              <a:rPr lang="en-US" sz="1600" dirty="0" smtClean="0">
                <a:latin typeface="Times New Roman" pitchFamily="18" charset="0"/>
              </a:rPr>
              <a:t>7 are single </a:t>
            </a:r>
            <a:r>
              <a:rPr lang="en-US" sz="1600" dirty="0">
                <a:latin typeface="Times New Roman" pitchFamily="18" charset="0"/>
              </a:rPr>
              <a:t>copy.</a:t>
            </a:r>
            <a:endParaRPr lang="en-US" sz="1600" u="sng" dirty="0">
              <a:latin typeface="Times New Roman" pitchFamily="18" charset="0"/>
            </a:endParaRPr>
          </a:p>
        </p:txBody>
      </p:sp>
      <p:sp>
        <p:nvSpPr>
          <p:cNvPr id="31748" name="Text Box 4"/>
          <p:cNvSpPr txBox="1">
            <a:spLocks noChangeArrowheads="1"/>
          </p:cNvSpPr>
          <p:nvPr/>
        </p:nvSpPr>
        <p:spPr bwMode="auto">
          <a:xfrm>
            <a:off x="609600" y="914400"/>
            <a:ext cx="4869666" cy="923330"/>
          </a:xfrm>
          <a:prstGeom prst="rect">
            <a:avLst/>
          </a:prstGeom>
          <a:noFill/>
          <a:ln w="9525">
            <a:noFill/>
            <a:miter lim="800000"/>
            <a:headEnd/>
            <a:tailEnd/>
          </a:ln>
          <a:effectLst/>
        </p:spPr>
        <p:txBody>
          <a:bodyPr wrap="none">
            <a:spAutoFit/>
          </a:bodyPr>
          <a:lstStyle/>
          <a:p>
            <a:r>
              <a:rPr lang="en-US" u="sng" dirty="0">
                <a:latin typeface="Times New Roman" pitchFamily="18" charset="0"/>
              </a:rPr>
              <a:t>11 tomato lines </a:t>
            </a:r>
            <a:r>
              <a:rPr lang="en-US" u="sng" dirty="0" smtClean="0">
                <a:latin typeface="Times New Roman" pitchFamily="18" charset="0"/>
              </a:rPr>
              <a:t>analyzed (structures </a:t>
            </a:r>
            <a:r>
              <a:rPr lang="en-US" u="sng" dirty="0">
                <a:latin typeface="Times New Roman" pitchFamily="18" charset="0"/>
              </a:rPr>
              <a:t>shown below)</a:t>
            </a:r>
          </a:p>
          <a:p>
            <a:r>
              <a:rPr lang="en-US" dirty="0" smtClean="0">
                <a:latin typeface="Times New Roman" pitchFamily="18" charset="0"/>
              </a:rPr>
              <a:t>7 contain </a:t>
            </a:r>
            <a:r>
              <a:rPr lang="en-US" dirty="0">
                <a:latin typeface="Times New Roman" pitchFamily="18" charset="0"/>
              </a:rPr>
              <a:t>inverted repeats</a:t>
            </a:r>
          </a:p>
          <a:p>
            <a:r>
              <a:rPr lang="en-US" dirty="0" smtClean="0">
                <a:latin typeface="Times New Roman" pitchFamily="18" charset="0"/>
              </a:rPr>
              <a:t>4 are single </a:t>
            </a:r>
            <a:r>
              <a:rPr lang="en-US" dirty="0">
                <a:latin typeface="Times New Roman" pitchFamily="18" charset="0"/>
              </a:rPr>
              <a:t>copy.</a:t>
            </a:r>
          </a:p>
        </p:txBody>
      </p:sp>
      <p:sp>
        <p:nvSpPr>
          <p:cNvPr id="31749" name="Line 5"/>
          <p:cNvSpPr>
            <a:spLocks noChangeShapeType="1"/>
          </p:cNvSpPr>
          <p:nvPr/>
        </p:nvSpPr>
        <p:spPr bwMode="auto">
          <a:xfrm>
            <a:off x="3505200" y="2528888"/>
            <a:ext cx="1554480" cy="0"/>
          </a:xfrm>
          <a:prstGeom prst="line">
            <a:avLst/>
          </a:prstGeom>
          <a:noFill/>
          <a:ln w="28575">
            <a:solidFill>
              <a:schemeClr val="tx1"/>
            </a:solidFill>
            <a:round/>
            <a:headEnd/>
            <a:tailEnd/>
          </a:ln>
          <a:effectLst/>
        </p:spPr>
        <p:txBody>
          <a:bodyPr/>
          <a:lstStyle/>
          <a:p>
            <a:endParaRPr lang="en-US"/>
          </a:p>
        </p:txBody>
      </p:sp>
      <p:sp>
        <p:nvSpPr>
          <p:cNvPr id="31750" name="Line 6"/>
          <p:cNvSpPr>
            <a:spLocks noChangeShapeType="1"/>
          </p:cNvSpPr>
          <p:nvPr/>
        </p:nvSpPr>
        <p:spPr bwMode="auto">
          <a:xfrm>
            <a:off x="3581400" y="2819400"/>
            <a:ext cx="1828800" cy="0"/>
          </a:xfrm>
          <a:prstGeom prst="line">
            <a:avLst/>
          </a:prstGeom>
          <a:noFill/>
          <a:ln w="28575">
            <a:solidFill>
              <a:schemeClr val="tx1"/>
            </a:solidFill>
            <a:round/>
            <a:headEnd/>
            <a:tailEnd/>
          </a:ln>
          <a:effectLst/>
        </p:spPr>
        <p:txBody>
          <a:bodyPr/>
          <a:lstStyle/>
          <a:p>
            <a:endParaRPr lang="en-US"/>
          </a:p>
        </p:txBody>
      </p:sp>
      <p:sp>
        <p:nvSpPr>
          <p:cNvPr id="31751" name="Line 7"/>
          <p:cNvSpPr>
            <a:spLocks noChangeShapeType="1"/>
          </p:cNvSpPr>
          <p:nvPr/>
        </p:nvSpPr>
        <p:spPr bwMode="auto">
          <a:xfrm>
            <a:off x="3124200" y="3124200"/>
            <a:ext cx="2286000" cy="0"/>
          </a:xfrm>
          <a:prstGeom prst="line">
            <a:avLst/>
          </a:prstGeom>
          <a:noFill/>
          <a:ln w="28575">
            <a:solidFill>
              <a:schemeClr val="tx1"/>
            </a:solidFill>
            <a:round/>
            <a:headEnd/>
            <a:tailEnd/>
          </a:ln>
          <a:effectLst/>
        </p:spPr>
        <p:txBody>
          <a:bodyPr/>
          <a:lstStyle/>
          <a:p>
            <a:endParaRPr lang="en-US"/>
          </a:p>
        </p:txBody>
      </p:sp>
      <p:sp>
        <p:nvSpPr>
          <p:cNvPr id="31752" name="AutoShape 8"/>
          <p:cNvSpPr>
            <a:spLocks noChangeArrowheads="1"/>
          </p:cNvSpPr>
          <p:nvPr/>
        </p:nvSpPr>
        <p:spPr bwMode="auto">
          <a:xfrm rot="-5400000">
            <a:off x="3048000" y="2300288"/>
            <a:ext cx="152400" cy="1524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753" name="Rectangle 9"/>
          <p:cNvSpPr>
            <a:spLocks noChangeArrowheads="1"/>
          </p:cNvSpPr>
          <p:nvPr/>
        </p:nvSpPr>
        <p:spPr bwMode="auto">
          <a:xfrm>
            <a:off x="5257800" y="2300288"/>
            <a:ext cx="152400" cy="152400"/>
          </a:xfrm>
          <a:prstGeom prst="rect">
            <a:avLst/>
          </a:prstGeom>
          <a:noFill/>
          <a:ln w="9525">
            <a:solidFill>
              <a:schemeClr val="tx1"/>
            </a:solidFill>
            <a:miter lim="800000"/>
            <a:headEnd/>
            <a:tailEnd/>
          </a:ln>
          <a:effectLst/>
        </p:spPr>
        <p:txBody>
          <a:bodyPr wrap="none" anchor="ctr"/>
          <a:lstStyle/>
          <a:p>
            <a:endParaRPr lang="en-US"/>
          </a:p>
        </p:txBody>
      </p:sp>
      <p:sp>
        <p:nvSpPr>
          <p:cNvPr id="31754" name="Line 10"/>
          <p:cNvSpPr>
            <a:spLocks noChangeShapeType="1"/>
          </p:cNvSpPr>
          <p:nvPr/>
        </p:nvSpPr>
        <p:spPr bwMode="auto">
          <a:xfrm flipH="1">
            <a:off x="3124200" y="2528888"/>
            <a:ext cx="457200" cy="0"/>
          </a:xfrm>
          <a:prstGeom prst="line">
            <a:avLst/>
          </a:prstGeom>
          <a:noFill/>
          <a:ln w="28575">
            <a:solidFill>
              <a:schemeClr val="tx1"/>
            </a:solidFill>
            <a:prstDash val="sysDot"/>
            <a:round/>
            <a:headEnd/>
            <a:tailEnd/>
          </a:ln>
          <a:effectLst/>
        </p:spPr>
        <p:txBody>
          <a:bodyPr/>
          <a:lstStyle/>
          <a:p>
            <a:endParaRPr lang="en-US"/>
          </a:p>
        </p:txBody>
      </p:sp>
      <p:sp>
        <p:nvSpPr>
          <p:cNvPr id="31755" name="Line 11"/>
          <p:cNvSpPr>
            <a:spLocks noChangeShapeType="1"/>
          </p:cNvSpPr>
          <p:nvPr/>
        </p:nvSpPr>
        <p:spPr bwMode="auto">
          <a:xfrm flipH="1">
            <a:off x="3124200" y="2819400"/>
            <a:ext cx="457200" cy="0"/>
          </a:xfrm>
          <a:prstGeom prst="line">
            <a:avLst/>
          </a:prstGeom>
          <a:noFill/>
          <a:ln w="28575">
            <a:solidFill>
              <a:schemeClr val="tx1"/>
            </a:solidFill>
            <a:prstDash val="sysDot"/>
            <a:round/>
            <a:headEnd/>
            <a:tailEnd/>
          </a:ln>
          <a:effectLst/>
        </p:spPr>
        <p:txBody>
          <a:bodyPr/>
          <a:lstStyle/>
          <a:p>
            <a:endParaRPr lang="en-US"/>
          </a:p>
        </p:txBody>
      </p:sp>
      <p:sp>
        <p:nvSpPr>
          <p:cNvPr id="31756" name="Line 12"/>
          <p:cNvSpPr>
            <a:spLocks noChangeShapeType="1"/>
          </p:cNvSpPr>
          <p:nvPr/>
        </p:nvSpPr>
        <p:spPr bwMode="auto">
          <a:xfrm>
            <a:off x="3581400" y="3429000"/>
            <a:ext cx="1752600" cy="0"/>
          </a:xfrm>
          <a:prstGeom prst="line">
            <a:avLst/>
          </a:prstGeom>
          <a:noFill/>
          <a:ln w="28575">
            <a:solidFill>
              <a:schemeClr val="tx1"/>
            </a:solidFill>
            <a:round/>
            <a:headEnd/>
            <a:tailEnd/>
          </a:ln>
          <a:effectLst/>
        </p:spPr>
        <p:txBody>
          <a:bodyPr/>
          <a:lstStyle/>
          <a:p>
            <a:endParaRPr lang="en-US"/>
          </a:p>
        </p:txBody>
      </p:sp>
      <p:sp>
        <p:nvSpPr>
          <p:cNvPr id="31757" name="Line 13"/>
          <p:cNvSpPr>
            <a:spLocks noChangeShapeType="1"/>
          </p:cNvSpPr>
          <p:nvPr/>
        </p:nvSpPr>
        <p:spPr bwMode="auto">
          <a:xfrm flipH="1">
            <a:off x="3124200" y="3429000"/>
            <a:ext cx="457200" cy="0"/>
          </a:xfrm>
          <a:prstGeom prst="line">
            <a:avLst/>
          </a:prstGeom>
          <a:noFill/>
          <a:ln w="28575">
            <a:solidFill>
              <a:schemeClr val="tx1"/>
            </a:solidFill>
            <a:prstDash val="sysDot"/>
            <a:round/>
            <a:headEnd/>
            <a:tailEnd/>
          </a:ln>
          <a:effectLst/>
        </p:spPr>
        <p:txBody>
          <a:bodyPr/>
          <a:lstStyle/>
          <a:p>
            <a:endParaRPr lang="en-US"/>
          </a:p>
        </p:txBody>
      </p:sp>
      <p:sp>
        <p:nvSpPr>
          <p:cNvPr id="31758" name="Line 14"/>
          <p:cNvSpPr>
            <a:spLocks noChangeShapeType="1"/>
          </p:cNvSpPr>
          <p:nvPr/>
        </p:nvSpPr>
        <p:spPr bwMode="auto">
          <a:xfrm>
            <a:off x="2438400" y="3810000"/>
            <a:ext cx="4495800" cy="0"/>
          </a:xfrm>
          <a:prstGeom prst="line">
            <a:avLst/>
          </a:prstGeom>
          <a:noFill/>
          <a:ln w="28575">
            <a:solidFill>
              <a:schemeClr val="tx1"/>
            </a:solidFill>
            <a:round/>
            <a:headEnd/>
            <a:tailEnd/>
          </a:ln>
          <a:effectLst/>
        </p:spPr>
        <p:txBody>
          <a:bodyPr/>
          <a:lstStyle/>
          <a:p>
            <a:endParaRPr lang="en-US"/>
          </a:p>
        </p:txBody>
      </p:sp>
      <p:sp>
        <p:nvSpPr>
          <p:cNvPr id="31759" name="AutoShape 15"/>
          <p:cNvSpPr>
            <a:spLocks noChangeArrowheads="1"/>
          </p:cNvSpPr>
          <p:nvPr/>
        </p:nvSpPr>
        <p:spPr bwMode="auto">
          <a:xfrm rot="-5400000">
            <a:off x="2247900" y="3619500"/>
            <a:ext cx="228600" cy="1524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760" name="AutoShape 16"/>
          <p:cNvSpPr>
            <a:spLocks noChangeArrowheads="1"/>
          </p:cNvSpPr>
          <p:nvPr/>
        </p:nvSpPr>
        <p:spPr bwMode="auto">
          <a:xfrm rot="5400000">
            <a:off x="6819900" y="3619500"/>
            <a:ext cx="228600" cy="1524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761" name="Rectangle 17"/>
          <p:cNvSpPr>
            <a:spLocks noChangeArrowheads="1"/>
          </p:cNvSpPr>
          <p:nvPr/>
        </p:nvSpPr>
        <p:spPr bwMode="auto">
          <a:xfrm>
            <a:off x="4572000" y="3657600"/>
            <a:ext cx="152400" cy="152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1762" name="Rectangle 18"/>
          <p:cNvSpPr>
            <a:spLocks noChangeArrowheads="1"/>
          </p:cNvSpPr>
          <p:nvPr/>
        </p:nvSpPr>
        <p:spPr bwMode="auto">
          <a:xfrm>
            <a:off x="4343400" y="3657600"/>
            <a:ext cx="152400" cy="152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1763" name="Line 19"/>
          <p:cNvSpPr>
            <a:spLocks noChangeShapeType="1"/>
          </p:cNvSpPr>
          <p:nvPr/>
        </p:nvSpPr>
        <p:spPr bwMode="auto">
          <a:xfrm>
            <a:off x="2438400" y="4114800"/>
            <a:ext cx="3276600" cy="0"/>
          </a:xfrm>
          <a:prstGeom prst="line">
            <a:avLst/>
          </a:prstGeom>
          <a:noFill/>
          <a:ln w="28575">
            <a:solidFill>
              <a:schemeClr val="tx1"/>
            </a:solidFill>
            <a:round/>
            <a:headEnd/>
            <a:tailEnd/>
          </a:ln>
          <a:effectLst/>
        </p:spPr>
        <p:txBody>
          <a:bodyPr/>
          <a:lstStyle/>
          <a:p>
            <a:endParaRPr lang="en-US"/>
          </a:p>
        </p:txBody>
      </p:sp>
      <p:sp>
        <p:nvSpPr>
          <p:cNvPr id="31764" name="Line 20"/>
          <p:cNvSpPr>
            <a:spLocks noChangeShapeType="1"/>
          </p:cNvSpPr>
          <p:nvPr/>
        </p:nvSpPr>
        <p:spPr bwMode="auto">
          <a:xfrm>
            <a:off x="5791200" y="4114800"/>
            <a:ext cx="1143000" cy="0"/>
          </a:xfrm>
          <a:prstGeom prst="line">
            <a:avLst/>
          </a:prstGeom>
          <a:noFill/>
          <a:ln w="28575">
            <a:solidFill>
              <a:schemeClr val="tx1"/>
            </a:solidFill>
            <a:prstDash val="sysDot"/>
            <a:round/>
            <a:headEnd/>
            <a:tailEnd/>
          </a:ln>
          <a:effectLst/>
        </p:spPr>
        <p:txBody>
          <a:bodyPr/>
          <a:lstStyle/>
          <a:p>
            <a:endParaRPr lang="en-US"/>
          </a:p>
        </p:txBody>
      </p:sp>
      <p:sp>
        <p:nvSpPr>
          <p:cNvPr id="31765" name="Line 21"/>
          <p:cNvSpPr>
            <a:spLocks noChangeShapeType="1"/>
          </p:cNvSpPr>
          <p:nvPr/>
        </p:nvSpPr>
        <p:spPr bwMode="auto">
          <a:xfrm>
            <a:off x="4724400" y="4495800"/>
            <a:ext cx="2133600" cy="0"/>
          </a:xfrm>
          <a:prstGeom prst="line">
            <a:avLst/>
          </a:prstGeom>
          <a:noFill/>
          <a:ln w="28575">
            <a:solidFill>
              <a:schemeClr val="tx1"/>
            </a:solidFill>
            <a:round/>
            <a:headEnd/>
            <a:tailEnd/>
          </a:ln>
          <a:effectLst/>
        </p:spPr>
        <p:txBody>
          <a:bodyPr/>
          <a:lstStyle/>
          <a:p>
            <a:endParaRPr lang="en-US"/>
          </a:p>
        </p:txBody>
      </p:sp>
      <p:sp>
        <p:nvSpPr>
          <p:cNvPr id="31766" name="Line 22"/>
          <p:cNvSpPr>
            <a:spLocks noChangeShapeType="1"/>
          </p:cNvSpPr>
          <p:nvPr/>
        </p:nvSpPr>
        <p:spPr bwMode="auto">
          <a:xfrm>
            <a:off x="2667000" y="4495800"/>
            <a:ext cx="1524000" cy="0"/>
          </a:xfrm>
          <a:prstGeom prst="line">
            <a:avLst/>
          </a:prstGeom>
          <a:noFill/>
          <a:ln w="28575">
            <a:solidFill>
              <a:schemeClr val="tx1"/>
            </a:solidFill>
            <a:round/>
            <a:headEnd/>
            <a:tailEnd/>
          </a:ln>
          <a:effectLst/>
        </p:spPr>
        <p:txBody>
          <a:bodyPr/>
          <a:lstStyle/>
          <a:p>
            <a:endParaRPr lang="en-US"/>
          </a:p>
        </p:txBody>
      </p:sp>
      <p:sp>
        <p:nvSpPr>
          <p:cNvPr id="31767" name="Line 23"/>
          <p:cNvSpPr>
            <a:spLocks noChangeShapeType="1"/>
          </p:cNvSpPr>
          <p:nvPr/>
        </p:nvSpPr>
        <p:spPr bwMode="auto">
          <a:xfrm>
            <a:off x="4114800" y="4495800"/>
            <a:ext cx="609600" cy="0"/>
          </a:xfrm>
          <a:prstGeom prst="line">
            <a:avLst/>
          </a:prstGeom>
          <a:noFill/>
          <a:ln w="28575">
            <a:solidFill>
              <a:schemeClr val="tx1"/>
            </a:solidFill>
            <a:prstDash val="sysDot"/>
            <a:round/>
            <a:headEnd/>
            <a:tailEnd/>
          </a:ln>
          <a:effectLst/>
        </p:spPr>
        <p:txBody>
          <a:bodyPr/>
          <a:lstStyle/>
          <a:p>
            <a:endParaRPr lang="en-US"/>
          </a:p>
        </p:txBody>
      </p:sp>
      <p:sp>
        <p:nvSpPr>
          <p:cNvPr id="31768" name="Line 24"/>
          <p:cNvSpPr>
            <a:spLocks noChangeShapeType="1"/>
          </p:cNvSpPr>
          <p:nvPr/>
        </p:nvSpPr>
        <p:spPr bwMode="auto">
          <a:xfrm flipH="1">
            <a:off x="2438400" y="4495800"/>
            <a:ext cx="228600" cy="0"/>
          </a:xfrm>
          <a:prstGeom prst="line">
            <a:avLst/>
          </a:prstGeom>
          <a:noFill/>
          <a:ln w="28575">
            <a:solidFill>
              <a:schemeClr val="tx1"/>
            </a:solidFill>
            <a:prstDash val="sysDot"/>
            <a:round/>
            <a:headEnd/>
            <a:tailEnd/>
          </a:ln>
          <a:effectLst/>
        </p:spPr>
        <p:txBody>
          <a:bodyPr/>
          <a:lstStyle/>
          <a:p>
            <a:endParaRPr lang="en-US"/>
          </a:p>
        </p:txBody>
      </p:sp>
      <p:sp>
        <p:nvSpPr>
          <p:cNvPr id="31769" name="AutoShape 25"/>
          <p:cNvSpPr>
            <a:spLocks noChangeArrowheads="1"/>
          </p:cNvSpPr>
          <p:nvPr/>
        </p:nvSpPr>
        <p:spPr bwMode="auto">
          <a:xfrm rot="-5400000">
            <a:off x="4457700" y="4305300"/>
            <a:ext cx="228600" cy="1524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31770" name="AutoShape 26"/>
          <p:cNvSpPr>
            <a:spLocks noChangeArrowheads="1"/>
          </p:cNvSpPr>
          <p:nvPr/>
        </p:nvSpPr>
        <p:spPr bwMode="auto">
          <a:xfrm rot="5400000" flipH="1">
            <a:off x="4229100" y="4305300"/>
            <a:ext cx="228600" cy="1524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31771" name="Rectangle 27"/>
          <p:cNvSpPr>
            <a:spLocks noChangeArrowheads="1"/>
          </p:cNvSpPr>
          <p:nvPr/>
        </p:nvSpPr>
        <p:spPr bwMode="auto">
          <a:xfrm>
            <a:off x="6705600" y="4267200"/>
            <a:ext cx="152400" cy="152400"/>
          </a:xfrm>
          <a:prstGeom prst="rect">
            <a:avLst/>
          </a:prstGeom>
          <a:noFill/>
          <a:ln w="9525">
            <a:solidFill>
              <a:schemeClr val="tx1"/>
            </a:solidFill>
            <a:miter lim="800000"/>
            <a:headEnd/>
            <a:tailEnd/>
          </a:ln>
          <a:effectLst/>
        </p:spPr>
        <p:txBody>
          <a:bodyPr wrap="none" anchor="ctr"/>
          <a:lstStyle/>
          <a:p>
            <a:endParaRPr lang="en-US"/>
          </a:p>
        </p:txBody>
      </p:sp>
      <p:sp>
        <p:nvSpPr>
          <p:cNvPr id="31772" name="Rectangle 28"/>
          <p:cNvSpPr>
            <a:spLocks noChangeArrowheads="1"/>
          </p:cNvSpPr>
          <p:nvPr/>
        </p:nvSpPr>
        <p:spPr bwMode="auto">
          <a:xfrm>
            <a:off x="2438400" y="4267200"/>
            <a:ext cx="152400" cy="152400"/>
          </a:xfrm>
          <a:prstGeom prst="rect">
            <a:avLst/>
          </a:prstGeom>
          <a:noFill/>
          <a:ln w="9525">
            <a:solidFill>
              <a:schemeClr val="tx1"/>
            </a:solidFill>
            <a:miter lim="800000"/>
            <a:headEnd/>
            <a:tailEnd/>
          </a:ln>
          <a:effectLst/>
        </p:spPr>
        <p:txBody>
          <a:bodyPr wrap="none" anchor="ctr"/>
          <a:lstStyle/>
          <a:p>
            <a:endParaRPr lang="en-US"/>
          </a:p>
        </p:txBody>
      </p:sp>
      <p:sp>
        <p:nvSpPr>
          <p:cNvPr id="31773" name="Text Box 29"/>
          <p:cNvSpPr txBox="1">
            <a:spLocks noChangeArrowheads="1"/>
          </p:cNvSpPr>
          <p:nvPr/>
        </p:nvSpPr>
        <p:spPr bwMode="auto">
          <a:xfrm>
            <a:off x="0" y="6340475"/>
            <a:ext cx="4089400" cy="517525"/>
          </a:xfrm>
          <a:prstGeom prst="rect">
            <a:avLst/>
          </a:prstGeom>
          <a:noFill/>
          <a:ln w="9525">
            <a:noFill/>
            <a:miter lim="800000"/>
            <a:headEnd/>
            <a:tailEnd/>
          </a:ln>
          <a:effectLst/>
        </p:spPr>
        <p:txBody>
          <a:bodyPr wrap="none">
            <a:spAutoFit/>
          </a:bodyPr>
          <a:lstStyle/>
          <a:p>
            <a:r>
              <a:rPr lang="en-US" sz="1400" b="1">
                <a:solidFill>
                  <a:srgbClr val="4D4D4D"/>
                </a:solidFill>
              </a:rPr>
              <a:t>Jorgensen et al. (1987) Mol Gen Genet 207:471</a:t>
            </a:r>
          </a:p>
          <a:p>
            <a:r>
              <a:rPr lang="en-US" sz="1400" b="1">
                <a:solidFill>
                  <a:srgbClr val="4D4D4D"/>
                </a:solidFill>
              </a:rPr>
              <a:t>Jones et al. (1987) Mol Gen Genet 207:478</a:t>
            </a:r>
          </a:p>
        </p:txBody>
      </p:sp>
      <p:sp>
        <p:nvSpPr>
          <p:cNvPr id="31774" name="AutoShape 30"/>
          <p:cNvSpPr>
            <a:spLocks noChangeArrowheads="1"/>
          </p:cNvSpPr>
          <p:nvPr/>
        </p:nvSpPr>
        <p:spPr bwMode="auto">
          <a:xfrm rot="-5400000">
            <a:off x="3048000" y="2590800"/>
            <a:ext cx="152400" cy="1524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775" name="Rectangle 31"/>
          <p:cNvSpPr>
            <a:spLocks noChangeArrowheads="1"/>
          </p:cNvSpPr>
          <p:nvPr/>
        </p:nvSpPr>
        <p:spPr bwMode="auto">
          <a:xfrm>
            <a:off x="5257800" y="2590800"/>
            <a:ext cx="152400" cy="152400"/>
          </a:xfrm>
          <a:prstGeom prst="rect">
            <a:avLst/>
          </a:prstGeom>
          <a:noFill/>
          <a:ln w="9525">
            <a:solidFill>
              <a:schemeClr val="tx1"/>
            </a:solidFill>
            <a:miter lim="800000"/>
            <a:headEnd/>
            <a:tailEnd/>
          </a:ln>
          <a:effectLst/>
        </p:spPr>
        <p:txBody>
          <a:bodyPr wrap="none" anchor="ctr"/>
          <a:lstStyle/>
          <a:p>
            <a:endParaRPr lang="en-US"/>
          </a:p>
        </p:txBody>
      </p:sp>
      <p:sp>
        <p:nvSpPr>
          <p:cNvPr id="31776" name="AutoShape 32"/>
          <p:cNvSpPr>
            <a:spLocks noChangeArrowheads="1"/>
          </p:cNvSpPr>
          <p:nvPr/>
        </p:nvSpPr>
        <p:spPr bwMode="auto">
          <a:xfrm rot="-5400000">
            <a:off x="3048000" y="2895600"/>
            <a:ext cx="152400" cy="1524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777" name="Rectangle 33"/>
          <p:cNvSpPr>
            <a:spLocks noChangeArrowheads="1"/>
          </p:cNvSpPr>
          <p:nvPr/>
        </p:nvSpPr>
        <p:spPr bwMode="auto">
          <a:xfrm>
            <a:off x="5257800" y="2895600"/>
            <a:ext cx="152400" cy="152400"/>
          </a:xfrm>
          <a:prstGeom prst="rect">
            <a:avLst/>
          </a:prstGeom>
          <a:noFill/>
          <a:ln w="9525">
            <a:solidFill>
              <a:schemeClr val="tx1"/>
            </a:solidFill>
            <a:miter lim="800000"/>
            <a:headEnd/>
            <a:tailEnd/>
          </a:ln>
          <a:effectLst/>
        </p:spPr>
        <p:txBody>
          <a:bodyPr wrap="none" anchor="ctr"/>
          <a:lstStyle/>
          <a:p>
            <a:endParaRPr lang="en-US"/>
          </a:p>
        </p:txBody>
      </p:sp>
      <p:sp>
        <p:nvSpPr>
          <p:cNvPr id="31778" name="AutoShape 34"/>
          <p:cNvSpPr>
            <a:spLocks noChangeArrowheads="1"/>
          </p:cNvSpPr>
          <p:nvPr/>
        </p:nvSpPr>
        <p:spPr bwMode="auto">
          <a:xfrm rot="-5400000">
            <a:off x="3048000" y="3200400"/>
            <a:ext cx="152400" cy="1524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779" name="Rectangle 35"/>
          <p:cNvSpPr>
            <a:spLocks noChangeArrowheads="1"/>
          </p:cNvSpPr>
          <p:nvPr/>
        </p:nvSpPr>
        <p:spPr bwMode="auto">
          <a:xfrm>
            <a:off x="5257800" y="3200400"/>
            <a:ext cx="152400" cy="152400"/>
          </a:xfrm>
          <a:prstGeom prst="rect">
            <a:avLst/>
          </a:prstGeom>
          <a:noFill/>
          <a:ln w="9525">
            <a:solidFill>
              <a:schemeClr val="tx1"/>
            </a:solidFill>
            <a:miter lim="800000"/>
            <a:headEnd/>
            <a:tailEnd/>
          </a:ln>
          <a:effectLst/>
        </p:spPr>
        <p:txBody>
          <a:bodyPr wrap="none" anchor="ctr"/>
          <a:lstStyle/>
          <a:p>
            <a:endParaRPr lang="en-US"/>
          </a:p>
        </p:txBody>
      </p:sp>
      <p:sp>
        <p:nvSpPr>
          <p:cNvPr id="31780" name="AutoShape 36"/>
          <p:cNvSpPr>
            <a:spLocks noChangeArrowheads="1"/>
          </p:cNvSpPr>
          <p:nvPr/>
        </p:nvSpPr>
        <p:spPr bwMode="auto">
          <a:xfrm rot="-5400000">
            <a:off x="2324100" y="3924300"/>
            <a:ext cx="228600" cy="1524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781" name="AutoShape 37"/>
          <p:cNvSpPr>
            <a:spLocks noChangeArrowheads="1"/>
          </p:cNvSpPr>
          <p:nvPr/>
        </p:nvSpPr>
        <p:spPr bwMode="auto">
          <a:xfrm rot="5400000">
            <a:off x="6819900" y="3924300"/>
            <a:ext cx="228600" cy="1524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782" name="Rectangle 38"/>
          <p:cNvSpPr>
            <a:spLocks noChangeArrowheads="1"/>
          </p:cNvSpPr>
          <p:nvPr/>
        </p:nvSpPr>
        <p:spPr bwMode="auto">
          <a:xfrm>
            <a:off x="4572000" y="3962400"/>
            <a:ext cx="152400" cy="152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1783" name="Rectangle 39"/>
          <p:cNvSpPr>
            <a:spLocks noChangeArrowheads="1"/>
          </p:cNvSpPr>
          <p:nvPr/>
        </p:nvSpPr>
        <p:spPr bwMode="auto">
          <a:xfrm>
            <a:off x="4343400" y="3962400"/>
            <a:ext cx="152400" cy="152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1784" name="Line 40"/>
          <p:cNvSpPr>
            <a:spLocks noChangeShapeType="1"/>
          </p:cNvSpPr>
          <p:nvPr/>
        </p:nvSpPr>
        <p:spPr bwMode="auto">
          <a:xfrm>
            <a:off x="2438400" y="4876800"/>
            <a:ext cx="6096000" cy="0"/>
          </a:xfrm>
          <a:prstGeom prst="line">
            <a:avLst/>
          </a:prstGeom>
          <a:noFill/>
          <a:ln w="28575">
            <a:solidFill>
              <a:schemeClr val="tx1"/>
            </a:solidFill>
            <a:round/>
            <a:headEnd/>
            <a:tailEnd/>
          </a:ln>
          <a:effectLst/>
        </p:spPr>
        <p:txBody>
          <a:bodyPr/>
          <a:lstStyle/>
          <a:p>
            <a:endParaRPr lang="en-US"/>
          </a:p>
        </p:txBody>
      </p:sp>
      <p:sp>
        <p:nvSpPr>
          <p:cNvPr id="31785" name="Rectangle 41"/>
          <p:cNvSpPr>
            <a:spLocks noChangeArrowheads="1"/>
          </p:cNvSpPr>
          <p:nvPr/>
        </p:nvSpPr>
        <p:spPr bwMode="auto">
          <a:xfrm>
            <a:off x="2438400" y="4648200"/>
            <a:ext cx="152400" cy="152400"/>
          </a:xfrm>
          <a:prstGeom prst="rect">
            <a:avLst/>
          </a:prstGeom>
          <a:noFill/>
          <a:ln w="9525">
            <a:solidFill>
              <a:schemeClr val="tx1"/>
            </a:solidFill>
            <a:miter lim="800000"/>
            <a:headEnd/>
            <a:tailEnd/>
          </a:ln>
          <a:effectLst/>
        </p:spPr>
        <p:txBody>
          <a:bodyPr wrap="none" anchor="ctr"/>
          <a:lstStyle/>
          <a:p>
            <a:endParaRPr lang="en-US"/>
          </a:p>
        </p:txBody>
      </p:sp>
      <p:sp>
        <p:nvSpPr>
          <p:cNvPr id="31786" name="AutoShape 42"/>
          <p:cNvSpPr>
            <a:spLocks noChangeArrowheads="1"/>
          </p:cNvSpPr>
          <p:nvPr/>
        </p:nvSpPr>
        <p:spPr bwMode="auto">
          <a:xfrm rot="-5400000">
            <a:off x="4457700" y="4686300"/>
            <a:ext cx="228600" cy="1524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31787" name="AutoShape 43"/>
          <p:cNvSpPr>
            <a:spLocks noChangeArrowheads="1"/>
          </p:cNvSpPr>
          <p:nvPr/>
        </p:nvSpPr>
        <p:spPr bwMode="auto">
          <a:xfrm rot="5400000" flipH="1">
            <a:off x="4229100" y="4686300"/>
            <a:ext cx="228600" cy="1524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31788" name="Rectangle 44"/>
          <p:cNvSpPr>
            <a:spLocks noChangeArrowheads="1"/>
          </p:cNvSpPr>
          <p:nvPr/>
        </p:nvSpPr>
        <p:spPr bwMode="auto">
          <a:xfrm>
            <a:off x="6400800" y="4724400"/>
            <a:ext cx="152400" cy="152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1789" name="Rectangle 45"/>
          <p:cNvSpPr>
            <a:spLocks noChangeArrowheads="1"/>
          </p:cNvSpPr>
          <p:nvPr/>
        </p:nvSpPr>
        <p:spPr bwMode="auto">
          <a:xfrm>
            <a:off x="6172200" y="4724400"/>
            <a:ext cx="152400" cy="152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1790" name="AutoShape 46"/>
          <p:cNvSpPr>
            <a:spLocks noChangeArrowheads="1"/>
          </p:cNvSpPr>
          <p:nvPr/>
        </p:nvSpPr>
        <p:spPr bwMode="auto">
          <a:xfrm rot="5400000">
            <a:off x="8267700" y="4686300"/>
            <a:ext cx="228600" cy="1524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791" name="Line 47"/>
          <p:cNvSpPr>
            <a:spLocks noChangeShapeType="1"/>
          </p:cNvSpPr>
          <p:nvPr/>
        </p:nvSpPr>
        <p:spPr bwMode="auto">
          <a:xfrm>
            <a:off x="2438400" y="5257800"/>
            <a:ext cx="6096000" cy="0"/>
          </a:xfrm>
          <a:prstGeom prst="line">
            <a:avLst/>
          </a:prstGeom>
          <a:noFill/>
          <a:ln w="28575">
            <a:solidFill>
              <a:schemeClr val="tx1"/>
            </a:solidFill>
            <a:round/>
            <a:headEnd/>
            <a:tailEnd/>
          </a:ln>
          <a:effectLst/>
        </p:spPr>
        <p:txBody>
          <a:bodyPr/>
          <a:lstStyle/>
          <a:p>
            <a:endParaRPr lang="en-US"/>
          </a:p>
        </p:txBody>
      </p:sp>
      <p:sp>
        <p:nvSpPr>
          <p:cNvPr id="31792" name="Rectangle 48"/>
          <p:cNvSpPr>
            <a:spLocks noChangeArrowheads="1"/>
          </p:cNvSpPr>
          <p:nvPr/>
        </p:nvSpPr>
        <p:spPr bwMode="auto">
          <a:xfrm>
            <a:off x="2438400" y="5029200"/>
            <a:ext cx="152400" cy="152400"/>
          </a:xfrm>
          <a:prstGeom prst="rect">
            <a:avLst/>
          </a:prstGeom>
          <a:noFill/>
          <a:ln w="9525">
            <a:solidFill>
              <a:schemeClr val="tx1"/>
            </a:solidFill>
            <a:miter lim="800000"/>
            <a:headEnd/>
            <a:tailEnd/>
          </a:ln>
          <a:effectLst/>
        </p:spPr>
        <p:txBody>
          <a:bodyPr wrap="none" anchor="ctr"/>
          <a:lstStyle/>
          <a:p>
            <a:endParaRPr lang="en-US"/>
          </a:p>
        </p:txBody>
      </p:sp>
      <p:sp>
        <p:nvSpPr>
          <p:cNvPr id="31793" name="AutoShape 49"/>
          <p:cNvSpPr>
            <a:spLocks noChangeArrowheads="1"/>
          </p:cNvSpPr>
          <p:nvPr/>
        </p:nvSpPr>
        <p:spPr bwMode="auto">
          <a:xfrm rot="-5400000">
            <a:off x="4457700" y="5067300"/>
            <a:ext cx="228600" cy="1524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31794" name="AutoShape 50"/>
          <p:cNvSpPr>
            <a:spLocks noChangeArrowheads="1"/>
          </p:cNvSpPr>
          <p:nvPr/>
        </p:nvSpPr>
        <p:spPr bwMode="auto">
          <a:xfrm rot="5400000" flipH="1">
            <a:off x="4229100" y="5067300"/>
            <a:ext cx="228600" cy="1524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31795" name="Rectangle 51"/>
          <p:cNvSpPr>
            <a:spLocks noChangeArrowheads="1"/>
          </p:cNvSpPr>
          <p:nvPr/>
        </p:nvSpPr>
        <p:spPr bwMode="auto">
          <a:xfrm>
            <a:off x="8305800" y="5029200"/>
            <a:ext cx="152400" cy="152400"/>
          </a:xfrm>
          <a:prstGeom prst="rect">
            <a:avLst/>
          </a:prstGeom>
          <a:noFill/>
          <a:ln w="9525">
            <a:solidFill>
              <a:schemeClr val="tx1"/>
            </a:solidFill>
            <a:miter lim="800000"/>
            <a:headEnd/>
            <a:tailEnd/>
          </a:ln>
          <a:effectLst/>
        </p:spPr>
        <p:txBody>
          <a:bodyPr wrap="none" anchor="ctr"/>
          <a:lstStyle/>
          <a:p>
            <a:endParaRPr lang="en-US"/>
          </a:p>
        </p:txBody>
      </p:sp>
      <p:sp>
        <p:nvSpPr>
          <p:cNvPr id="31796" name="Rectangle 52" descr="Light vertical"/>
          <p:cNvSpPr>
            <a:spLocks noChangeArrowheads="1"/>
          </p:cNvSpPr>
          <p:nvPr/>
        </p:nvSpPr>
        <p:spPr bwMode="auto">
          <a:xfrm>
            <a:off x="7315200" y="5600700"/>
            <a:ext cx="152400" cy="152400"/>
          </a:xfrm>
          <a:prstGeom prst="rect">
            <a:avLst/>
          </a:prstGeom>
          <a:pattFill prst="ltVert">
            <a:fgClr>
              <a:schemeClr val="tx1"/>
            </a:fgClr>
            <a:bgClr>
              <a:schemeClr val="bg1"/>
            </a:bgClr>
          </a:pattFill>
          <a:ln w="9525">
            <a:solidFill>
              <a:schemeClr val="tx1"/>
            </a:solidFill>
            <a:miter lim="800000"/>
            <a:headEnd/>
            <a:tailEnd/>
          </a:ln>
          <a:effectLst/>
        </p:spPr>
        <p:txBody>
          <a:bodyPr wrap="none" anchor="ctr"/>
          <a:lstStyle/>
          <a:p>
            <a:endParaRPr lang="en-US"/>
          </a:p>
        </p:txBody>
      </p:sp>
      <p:sp>
        <p:nvSpPr>
          <p:cNvPr id="31797" name="AutoShape 53" descr="Light vertical"/>
          <p:cNvSpPr>
            <a:spLocks noChangeArrowheads="1"/>
          </p:cNvSpPr>
          <p:nvPr/>
        </p:nvSpPr>
        <p:spPr bwMode="auto">
          <a:xfrm rot="16200000" flipH="1">
            <a:off x="6362700" y="5067300"/>
            <a:ext cx="228600" cy="152400"/>
          </a:xfrm>
          <a:prstGeom prst="triangle">
            <a:avLst>
              <a:gd name="adj" fmla="val 50000"/>
            </a:avLst>
          </a:prstGeom>
          <a:pattFill prst="ltVert">
            <a:fgClr>
              <a:schemeClr val="tx1"/>
            </a:fgClr>
            <a:bgClr>
              <a:schemeClr val="bg1"/>
            </a:bgClr>
          </a:pattFill>
          <a:ln w="9525">
            <a:solidFill>
              <a:schemeClr val="tx1"/>
            </a:solidFill>
            <a:miter lim="800000"/>
            <a:headEnd/>
            <a:tailEnd/>
          </a:ln>
          <a:effectLst/>
        </p:spPr>
        <p:txBody>
          <a:bodyPr wrap="none" anchor="ctr"/>
          <a:lstStyle/>
          <a:p>
            <a:endParaRPr lang="en-US"/>
          </a:p>
        </p:txBody>
      </p:sp>
      <p:sp>
        <p:nvSpPr>
          <p:cNvPr id="31798" name="Line 54"/>
          <p:cNvSpPr>
            <a:spLocks noChangeShapeType="1"/>
          </p:cNvSpPr>
          <p:nvPr/>
        </p:nvSpPr>
        <p:spPr bwMode="auto">
          <a:xfrm>
            <a:off x="4495800" y="5791200"/>
            <a:ext cx="4191000" cy="0"/>
          </a:xfrm>
          <a:prstGeom prst="line">
            <a:avLst/>
          </a:prstGeom>
          <a:noFill/>
          <a:ln w="28575">
            <a:solidFill>
              <a:schemeClr val="tx1"/>
            </a:solidFill>
            <a:round/>
            <a:headEnd/>
            <a:tailEnd/>
          </a:ln>
          <a:effectLst/>
        </p:spPr>
        <p:txBody>
          <a:bodyPr/>
          <a:lstStyle/>
          <a:p>
            <a:endParaRPr lang="en-US"/>
          </a:p>
        </p:txBody>
      </p:sp>
      <p:sp>
        <p:nvSpPr>
          <p:cNvPr id="31799" name="AutoShape 55"/>
          <p:cNvSpPr>
            <a:spLocks noChangeArrowheads="1"/>
          </p:cNvSpPr>
          <p:nvPr/>
        </p:nvSpPr>
        <p:spPr bwMode="auto">
          <a:xfrm rot="-5400000">
            <a:off x="4305300" y="5600700"/>
            <a:ext cx="228600" cy="1524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31800" name="AutoShape 56"/>
          <p:cNvSpPr>
            <a:spLocks noChangeArrowheads="1"/>
          </p:cNvSpPr>
          <p:nvPr/>
        </p:nvSpPr>
        <p:spPr bwMode="auto">
          <a:xfrm rot="5400000" flipH="1">
            <a:off x="4076700" y="5600700"/>
            <a:ext cx="228600" cy="1524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31801" name="Rectangle 57"/>
          <p:cNvSpPr>
            <a:spLocks noChangeArrowheads="1"/>
          </p:cNvSpPr>
          <p:nvPr/>
        </p:nvSpPr>
        <p:spPr bwMode="auto">
          <a:xfrm>
            <a:off x="6248400" y="5638800"/>
            <a:ext cx="152400" cy="152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1802" name="Rectangle 58"/>
          <p:cNvSpPr>
            <a:spLocks noChangeArrowheads="1"/>
          </p:cNvSpPr>
          <p:nvPr/>
        </p:nvSpPr>
        <p:spPr bwMode="auto">
          <a:xfrm>
            <a:off x="6019800" y="5638800"/>
            <a:ext cx="152400" cy="152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1803" name="AutoShape 59" descr="Light vertical"/>
          <p:cNvSpPr>
            <a:spLocks noChangeArrowheads="1"/>
          </p:cNvSpPr>
          <p:nvPr/>
        </p:nvSpPr>
        <p:spPr bwMode="auto">
          <a:xfrm rot="5400000">
            <a:off x="7124700" y="5600700"/>
            <a:ext cx="228600" cy="152400"/>
          </a:xfrm>
          <a:prstGeom prst="triangle">
            <a:avLst>
              <a:gd name="adj" fmla="val 50000"/>
            </a:avLst>
          </a:prstGeom>
          <a:pattFill prst="ltVert">
            <a:fgClr>
              <a:schemeClr val="tx1"/>
            </a:fgClr>
            <a:bgClr>
              <a:schemeClr val="bg1"/>
            </a:bgClr>
          </a:pattFill>
          <a:ln w="9525">
            <a:solidFill>
              <a:schemeClr val="tx1"/>
            </a:solidFill>
            <a:miter lim="800000"/>
            <a:headEnd/>
            <a:tailEnd/>
          </a:ln>
          <a:effectLst/>
        </p:spPr>
        <p:txBody>
          <a:bodyPr wrap="none" anchor="ctr"/>
          <a:lstStyle/>
          <a:p>
            <a:endParaRPr lang="en-US"/>
          </a:p>
        </p:txBody>
      </p:sp>
      <p:sp>
        <p:nvSpPr>
          <p:cNvPr id="31804" name="AutoShape 60"/>
          <p:cNvSpPr>
            <a:spLocks noChangeArrowheads="1"/>
          </p:cNvSpPr>
          <p:nvPr/>
        </p:nvSpPr>
        <p:spPr bwMode="auto">
          <a:xfrm rot="5400000">
            <a:off x="8648700" y="5600700"/>
            <a:ext cx="228600" cy="1524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805" name="Line 61"/>
          <p:cNvSpPr>
            <a:spLocks noChangeShapeType="1"/>
          </p:cNvSpPr>
          <p:nvPr/>
        </p:nvSpPr>
        <p:spPr bwMode="auto">
          <a:xfrm>
            <a:off x="4114800" y="5791200"/>
            <a:ext cx="381000" cy="0"/>
          </a:xfrm>
          <a:prstGeom prst="line">
            <a:avLst/>
          </a:prstGeom>
          <a:noFill/>
          <a:ln w="28575">
            <a:solidFill>
              <a:schemeClr val="tx1"/>
            </a:solidFill>
            <a:prstDash val="sysDot"/>
            <a:round/>
            <a:headEnd/>
            <a:tailEnd/>
          </a:ln>
          <a:effectLst/>
        </p:spPr>
        <p:txBody>
          <a:bodyPr/>
          <a:lstStyle/>
          <a:p>
            <a:endParaRPr lang="en-US"/>
          </a:p>
        </p:txBody>
      </p:sp>
      <p:sp>
        <p:nvSpPr>
          <p:cNvPr id="31806" name="Line 62"/>
          <p:cNvSpPr>
            <a:spLocks noChangeShapeType="1"/>
          </p:cNvSpPr>
          <p:nvPr/>
        </p:nvSpPr>
        <p:spPr bwMode="auto">
          <a:xfrm flipH="1">
            <a:off x="762000" y="5791200"/>
            <a:ext cx="3352800" cy="0"/>
          </a:xfrm>
          <a:prstGeom prst="line">
            <a:avLst/>
          </a:prstGeom>
          <a:noFill/>
          <a:ln w="28575">
            <a:solidFill>
              <a:schemeClr val="tx1"/>
            </a:solidFill>
            <a:round/>
            <a:headEnd/>
            <a:tailEnd/>
          </a:ln>
          <a:effectLst/>
        </p:spPr>
        <p:txBody>
          <a:bodyPr/>
          <a:lstStyle/>
          <a:p>
            <a:endParaRPr lang="en-US"/>
          </a:p>
        </p:txBody>
      </p:sp>
      <p:sp>
        <p:nvSpPr>
          <p:cNvPr id="31807" name="AutoShape 63"/>
          <p:cNvSpPr>
            <a:spLocks noChangeArrowheads="1"/>
          </p:cNvSpPr>
          <p:nvPr/>
        </p:nvSpPr>
        <p:spPr bwMode="auto">
          <a:xfrm rot="-5400000">
            <a:off x="571500" y="5600700"/>
            <a:ext cx="228600" cy="152400"/>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808" name="Rectangle 64"/>
          <p:cNvSpPr>
            <a:spLocks noChangeArrowheads="1"/>
          </p:cNvSpPr>
          <p:nvPr/>
        </p:nvSpPr>
        <p:spPr bwMode="auto">
          <a:xfrm>
            <a:off x="2286000" y="5638800"/>
            <a:ext cx="152400" cy="152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1809" name="Rectangle 65"/>
          <p:cNvSpPr>
            <a:spLocks noChangeArrowheads="1"/>
          </p:cNvSpPr>
          <p:nvPr/>
        </p:nvSpPr>
        <p:spPr bwMode="auto">
          <a:xfrm>
            <a:off x="2057400" y="5638800"/>
            <a:ext cx="152400" cy="152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31810" name="Rectangle 66" descr="Light vertical"/>
          <p:cNvSpPr>
            <a:spLocks noChangeArrowheads="1"/>
          </p:cNvSpPr>
          <p:nvPr/>
        </p:nvSpPr>
        <p:spPr bwMode="auto">
          <a:xfrm>
            <a:off x="6248400" y="5067300"/>
            <a:ext cx="152400" cy="152400"/>
          </a:xfrm>
          <a:prstGeom prst="rect">
            <a:avLst/>
          </a:prstGeom>
          <a:pattFill prst="ltVert">
            <a:fgClr>
              <a:schemeClr val="tx1"/>
            </a:fgClr>
            <a:bgClr>
              <a:schemeClr val="bg1"/>
            </a:bgClr>
          </a:pattFill>
          <a:ln w="9525">
            <a:solidFill>
              <a:schemeClr val="tx1"/>
            </a:solidFill>
            <a:miter lim="800000"/>
            <a:headEnd/>
            <a:tailEnd/>
          </a:ln>
          <a:effectLst/>
        </p:spPr>
        <p:txBody>
          <a:bodyPr wrap="none" anchor="ctr"/>
          <a:lstStyle/>
          <a:p>
            <a:endParaRPr lang="en-US"/>
          </a:p>
        </p:txBody>
      </p:sp>
      <p:grpSp>
        <p:nvGrpSpPr>
          <p:cNvPr id="31817" name="Group 73"/>
          <p:cNvGrpSpPr>
            <a:grpSpLocks/>
          </p:cNvGrpSpPr>
          <p:nvPr/>
        </p:nvGrpSpPr>
        <p:grpSpPr bwMode="auto">
          <a:xfrm>
            <a:off x="7010400" y="1981200"/>
            <a:ext cx="1951038" cy="1165225"/>
            <a:chOff x="96" y="1424"/>
            <a:chExt cx="1229" cy="734"/>
          </a:xfrm>
        </p:grpSpPr>
        <p:sp>
          <p:nvSpPr>
            <p:cNvPr id="31811" name="Text Box 67"/>
            <p:cNvSpPr txBox="1">
              <a:spLocks noChangeArrowheads="1"/>
            </p:cNvSpPr>
            <p:nvPr/>
          </p:nvSpPr>
          <p:spPr bwMode="auto">
            <a:xfrm>
              <a:off x="96" y="1424"/>
              <a:ext cx="1229" cy="734"/>
            </a:xfrm>
            <a:prstGeom prst="rect">
              <a:avLst/>
            </a:prstGeom>
            <a:noFill/>
            <a:ln w="9525">
              <a:solidFill>
                <a:schemeClr val="tx1"/>
              </a:solidFill>
              <a:miter lim="800000"/>
              <a:headEnd/>
              <a:tailEnd/>
            </a:ln>
            <a:effectLst/>
          </p:spPr>
          <p:txBody>
            <a:bodyPr wrap="none">
              <a:spAutoFit/>
            </a:bodyPr>
            <a:lstStyle/>
            <a:p>
              <a:r>
                <a:rPr lang="en-US" sz="1400"/>
                <a:t>LB= </a:t>
              </a:r>
            </a:p>
            <a:p>
              <a:r>
                <a:rPr lang="en-US" sz="1400"/>
                <a:t>RB=</a:t>
              </a:r>
            </a:p>
            <a:p>
              <a:r>
                <a:rPr lang="en-US" sz="1400"/>
                <a:t>Filled= inverted repeat</a:t>
              </a:r>
            </a:p>
            <a:p>
              <a:r>
                <a:rPr lang="en-US" sz="1400"/>
                <a:t>Striped= direct repeat</a:t>
              </a:r>
            </a:p>
            <a:p>
              <a:r>
                <a:rPr lang="en-US" sz="1400"/>
                <a:t>Dotted= truncation</a:t>
              </a:r>
            </a:p>
          </p:txBody>
        </p:sp>
        <p:sp>
          <p:nvSpPr>
            <p:cNvPr id="31812" name="AutoShape 68"/>
            <p:cNvSpPr>
              <a:spLocks noChangeArrowheads="1"/>
            </p:cNvSpPr>
            <p:nvPr/>
          </p:nvSpPr>
          <p:spPr bwMode="auto">
            <a:xfrm rot="16200000">
              <a:off x="432" y="1472"/>
              <a:ext cx="96" cy="96"/>
            </a:xfrm>
            <a:prstGeom prst="triangle">
              <a:avLst>
                <a:gd name="adj" fmla="val 50000"/>
              </a:avLst>
            </a:prstGeom>
            <a:noFill/>
            <a:ln w="9525">
              <a:solidFill>
                <a:schemeClr val="tx1"/>
              </a:solidFill>
              <a:miter lim="800000"/>
              <a:headEnd/>
              <a:tailEnd/>
            </a:ln>
            <a:effectLst/>
          </p:spPr>
          <p:txBody>
            <a:bodyPr wrap="none" anchor="ctr"/>
            <a:lstStyle/>
            <a:p>
              <a:endParaRPr lang="en-US"/>
            </a:p>
          </p:txBody>
        </p:sp>
        <p:sp>
          <p:nvSpPr>
            <p:cNvPr id="31813" name="Rectangle 69"/>
            <p:cNvSpPr>
              <a:spLocks noChangeArrowheads="1"/>
            </p:cNvSpPr>
            <p:nvPr/>
          </p:nvSpPr>
          <p:spPr bwMode="auto">
            <a:xfrm>
              <a:off x="528" y="1616"/>
              <a:ext cx="96" cy="96"/>
            </a:xfrm>
            <a:prstGeom prst="rect">
              <a:avLst/>
            </a:prstGeom>
            <a:noFill/>
            <a:ln w="9525">
              <a:solidFill>
                <a:schemeClr val="tx1"/>
              </a:solidFill>
              <a:miter lim="800000"/>
              <a:headEnd/>
              <a:tailEnd/>
            </a:ln>
            <a:effectLst/>
          </p:spPr>
          <p:txBody>
            <a:bodyPr wrap="none" anchor="ctr"/>
            <a:lstStyle/>
            <a:p>
              <a:endParaRPr lang="en-US"/>
            </a:p>
          </p:txBody>
        </p:sp>
      </p:grpSp>
      <p:sp>
        <p:nvSpPr>
          <p:cNvPr id="31814" name="Text Box 70"/>
          <p:cNvSpPr txBox="1">
            <a:spLocks noChangeArrowheads="1"/>
          </p:cNvSpPr>
          <p:nvPr/>
        </p:nvSpPr>
        <p:spPr bwMode="auto">
          <a:xfrm>
            <a:off x="4705350" y="2224088"/>
            <a:ext cx="552450" cy="366712"/>
          </a:xfrm>
          <a:prstGeom prst="rect">
            <a:avLst/>
          </a:prstGeom>
          <a:noFill/>
          <a:ln w="9525">
            <a:noFill/>
            <a:miter lim="800000"/>
            <a:headEnd/>
            <a:tailEnd/>
          </a:ln>
          <a:effectLst/>
        </p:spPr>
        <p:txBody>
          <a:bodyPr wrap="none">
            <a:spAutoFit/>
          </a:bodyPr>
          <a:lstStyle/>
          <a:p>
            <a:r>
              <a:rPr lang="en-US" dirty="0" err="1"/>
              <a:t>nos</a:t>
            </a:r>
            <a:endParaRPr lang="en-US" dirty="0"/>
          </a:p>
        </p:txBody>
      </p:sp>
      <p:sp>
        <p:nvSpPr>
          <p:cNvPr id="31815" name="Line 71"/>
          <p:cNvSpPr>
            <a:spLocks noChangeShapeType="1"/>
          </p:cNvSpPr>
          <p:nvPr/>
        </p:nvSpPr>
        <p:spPr bwMode="auto">
          <a:xfrm>
            <a:off x="5029200" y="2528888"/>
            <a:ext cx="365760" cy="0"/>
          </a:xfrm>
          <a:prstGeom prst="line">
            <a:avLst/>
          </a:prstGeom>
          <a:noFill/>
          <a:ln w="28575">
            <a:solidFill>
              <a:schemeClr val="tx1"/>
            </a:solidFill>
            <a:prstDash val="sysDot"/>
            <a:round/>
            <a:headEnd/>
            <a:tailEnd/>
          </a:ln>
          <a:effectLst/>
        </p:spPr>
        <p:txBody>
          <a:bodyPr/>
          <a:lstStyle/>
          <a:p>
            <a:endParaRPr lang="en-US"/>
          </a:p>
        </p:txBody>
      </p:sp>
      <p:sp>
        <p:nvSpPr>
          <p:cNvPr id="31816" name="Line 72"/>
          <p:cNvSpPr>
            <a:spLocks noChangeShapeType="1"/>
          </p:cNvSpPr>
          <p:nvPr/>
        </p:nvSpPr>
        <p:spPr bwMode="auto">
          <a:xfrm>
            <a:off x="5334000" y="3429000"/>
            <a:ext cx="76200" cy="0"/>
          </a:xfrm>
          <a:prstGeom prst="line">
            <a:avLst/>
          </a:prstGeom>
          <a:noFill/>
          <a:ln w="28575">
            <a:solidFill>
              <a:schemeClr val="tx1"/>
            </a:solidFill>
            <a:prstDash val="sysDot"/>
            <a:round/>
            <a:headEnd/>
            <a:tailEnd/>
          </a:ln>
          <a:effectLst/>
        </p:spPr>
        <p:txBody>
          <a:bodyPr/>
          <a:lstStyle/>
          <a:p>
            <a:endParaRPr lang="en-US"/>
          </a:p>
        </p:txBody>
      </p:sp>
      <p:sp>
        <p:nvSpPr>
          <p:cNvPr id="31818" name="Text Box 74"/>
          <p:cNvSpPr txBox="1">
            <a:spLocks noChangeArrowheads="1"/>
          </p:cNvSpPr>
          <p:nvPr/>
        </p:nvSpPr>
        <p:spPr bwMode="auto">
          <a:xfrm>
            <a:off x="2206625" y="1801813"/>
            <a:ext cx="1298753" cy="461665"/>
          </a:xfrm>
          <a:prstGeom prst="rect">
            <a:avLst/>
          </a:prstGeom>
          <a:noFill/>
          <a:ln w="9525">
            <a:noFill/>
            <a:miter lim="800000"/>
            <a:headEnd/>
            <a:tailEnd/>
          </a:ln>
          <a:effectLst/>
        </p:spPr>
        <p:txBody>
          <a:bodyPr wrap="none">
            <a:spAutoFit/>
          </a:bodyPr>
          <a:lstStyle/>
          <a:p>
            <a:r>
              <a:rPr lang="en-US" sz="1200" b="1" dirty="0" err="1" smtClean="0">
                <a:solidFill>
                  <a:schemeClr val="accent2"/>
                </a:solidFill>
              </a:rPr>
              <a:t>Nopaline</a:t>
            </a:r>
            <a:r>
              <a:rPr lang="en-US" sz="1200" b="1" dirty="0" smtClean="0">
                <a:solidFill>
                  <a:schemeClr val="accent2"/>
                </a:solidFill>
              </a:rPr>
              <a:t> (</a:t>
            </a:r>
            <a:r>
              <a:rPr lang="en-US" sz="1200" b="1" dirty="0" err="1" smtClean="0">
                <a:solidFill>
                  <a:schemeClr val="accent2"/>
                </a:solidFill>
              </a:rPr>
              <a:t>nos</a:t>
            </a:r>
            <a:r>
              <a:rPr lang="en-US" sz="1200" b="1" dirty="0" smtClean="0">
                <a:solidFill>
                  <a:schemeClr val="accent2"/>
                </a:solidFill>
              </a:rPr>
              <a:t>) </a:t>
            </a:r>
            <a:endParaRPr lang="en-US" sz="1200" b="1" dirty="0">
              <a:solidFill>
                <a:schemeClr val="accent2"/>
              </a:solidFill>
            </a:endParaRPr>
          </a:p>
          <a:p>
            <a:r>
              <a:rPr lang="en-US" sz="1200" b="1" dirty="0">
                <a:solidFill>
                  <a:schemeClr val="accent2"/>
                </a:solidFill>
              </a:rPr>
              <a:t>expression</a:t>
            </a:r>
          </a:p>
        </p:txBody>
      </p:sp>
      <p:sp>
        <p:nvSpPr>
          <p:cNvPr id="31819" name="Text Box 75"/>
          <p:cNvSpPr txBox="1">
            <a:spLocks noChangeArrowheads="1"/>
          </p:cNvSpPr>
          <p:nvPr/>
        </p:nvSpPr>
        <p:spPr bwMode="auto">
          <a:xfrm>
            <a:off x="2387600" y="2224088"/>
            <a:ext cx="476250" cy="366712"/>
          </a:xfrm>
          <a:prstGeom prst="rect">
            <a:avLst/>
          </a:prstGeom>
          <a:noFill/>
          <a:ln w="9525">
            <a:noFill/>
            <a:miter lim="800000"/>
            <a:headEnd/>
            <a:tailEnd/>
          </a:ln>
          <a:effectLst/>
        </p:spPr>
        <p:txBody>
          <a:bodyPr wrap="none">
            <a:spAutoFit/>
          </a:bodyPr>
          <a:lstStyle/>
          <a:p>
            <a:r>
              <a:rPr lang="en-US">
                <a:solidFill>
                  <a:schemeClr val="accent2"/>
                </a:solidFill>
              </a:rPr>
              <a:t>No</a:t>
            </a:r>
          </a:p>
        </p:txBody>
      </p:sp>
      <p:sp>
        <p:nvSpPr>
          <p:cNvPr id="31820" name="Text Box 76"/>
          <p:cNvSpPr txBox="1">
            <a:spLocks noChangeArrowheads="1"/>
          </p:cNvSpPr>
          <p:nvPr/>
        </p:nvSpPr>
        <p:spPr bwMode="auto">
          <a:xfrm>
            <a:off x="2355850" y="2528888"/>
            <a:ext cx="539750" cy="366712"/>
          </a:xfrm>
          <a:prstGeom prst="rect">
            <a:avLst/>
          </a:prstGeom>
          <a:noFill/>
          <a:ln w="9525">
            <a:noFill/>
            <a:miter lim="800000"/>
            <a:headEnd/>
            <a:tailEnd/>
          </a:ln>
          <a:effectLst/>
        </p:spPr>
        <p:txBody>
          <a:bodyPr wrap="none">
            <a:spAutoFit/>
          </a:bodyPr>
          <a:lstStyle/>
          <a:p>
            <a:r>
              <a:rPr lang="en-US">
                <a:solidFill>
                  <a:schemeClr val="accent2"/>
                </a:solidFill>
              </a:rPr>
              <a:t>yes</a:t>
            </a:r>
          </a:p>
        </p:txBody>
      </p:sp>
      <p:sp>
        <p:nvSpPr>
          <p:cNvPr id="31821" name="Text Box 77"/>
          <p:cNvSpPr txBox="1">
            <a:spLocks noChangeArrowheads="1"/>
          </p:cNvSpPr>
          <p:nvPr/>
        </p:nvSpPr>
        <p:spPr bwMode="auto">
          <a:xfrm>
            <a:off x="2362200" y="2855913"/>
            <a:ext cx="543739" cy="369332"/>
          </a:xfrm>
          <a:prstGeom prst="rect">
            <a:avLst/>
          </a:prstGeom>
          <a:noFill/>
          <a:ln w="9525">
            <a:noFill/>
            <a:miter lim="800000"/>
            <a:headEnd/>
            <a:tailEnd/>
          </a:ln>
          <a:effectLst/>
        </p:spPr>
        <p:txBody>
          <a:bodyPr wrap="none">
            <a:spAutoFit/>
          </a:bodyPr>
          <a:lstStyle/>
          <a:p>
            <a:r>
              <a:rPr lang="en-US" dirty="0" smtClean="0">
                <a:solidFill>
                  <a:schemeClr val="accent2"/>
                </a:solidFill>
              </a:rPr>
              <a:t>yes</a:t>
            </a:r>
            <a:endParaRPr lang="en-US" dirty="0">
              <a:solidFill>
                <a:schemeClr val="accent2"/>
              </a:solidFill>
            </a:endParaRPr>
          </a:p>
        </p:txBody>
      </p:sp>
      <p:sp>
        <p:nvSpPr>
          <p:cNvPr id="31822" name="Text Box 78"/>
          <p:cNvSpPr txBox="1">
            <a:spLocks noChangeArrowheads="1"/>
          </p:cNvSpPr>
          <p:nvPr/>
        </p:nvSpPr>
        <p:spPr bwMode="auto">
          <a:xfrm>
            <a:off x="2355850" y="3138488"/>
            <a:ext cx="539750" cy="366712"/>
          </a:xfrm>
          <a:prstGeom prst="rect">
            <a:avLst/>
          </a:prstGeom>
          <a:noFill/>
          <a:ln w="9525">
            <a:noFill/>
            <a:miter lim="800000"/>
            <a:headEnd/>
            <a:tailEnd/>
          </a:ln>
          <a:effectLst/>
        </p:spPr>
        <p:txBody>
          <a:bodyPr wrap="none">
            <a:spAutoFit/>
          </a:bodyPr>
          <a:lstStyle/>
          <a:p>
            <a:r>
              <a:rPr lang="en-US">
                <a:solidFill>
                  <a:schemeClr val="accent2"/>
                </a:solidFill>
              </a:rPr>
              <a:t>yes</a:t>
            </a:r>
          </a:p>
        </p:txBody>
      </p:sp>
      <p:sp>
        <p:nvSpPr>
          <p:cNvPr id="31823" name="Text Box 79"/>
          <p:cNvSpPr txBox="1">
            <a:spLocks noChangeArrowheads="1"/>
          </p:cNvSpPr>
          <p:nvPr/>
        </p:nvSpPr>
        <p:spPr bwMode="auto">
          <a:xfrm>
            <a:off x="1631950" y="3519488"/>
            <a:ext cx="539750" cy="366712"/>
          </a:xfrm>
          <a:prstGeom prst="rect">
            <a:avLst/>
          </a:prstGeom>
          <a:noFill/>
          <a:ln w="9525">
            <a:noFill/>
            <a:miter lim="800000"/>
            <a:headEnd/>
            <a:tailEnd/>
          </a:ln>
          <a:effectLst/>
        </p:spPr>
        <p:txBody>
          <a:bodyPr wrap="none">
            <a:spAutoFit/>
          </a:bodyPr>
          <a:lstStyle/>
          <a:p>
            <a:r>
              <a:rPr lang="en-US">
                <a:solidFill>
                  <a:schemeClr val="accent2"/>
                </a:solidFill>
              </a:rPr>
              <a:t>yes</a:t>
            </a:r>
          </a:p>
        </p:txBody>
      </p:sp>
      <p:sp>
        <p:nvSpPr>
          <p:cNvPr id="31824" name="Text Box 80"/>
          <p:cNvSpPr txBox="1">
            <a:spLocks noChangeArrowheads="1"/>
          </p:cNvSpPr>
          <p:nvPr/>
        </p:nvSpPr>
        <p:spPr bwMode="auto">
          <a:xfrm>
            <a:off x="1631950" y="3900488"/>
            <a:ext cx="539750" cy="366712"/>
          </a:xfrm>
          <a:prstGeom prst="rect">
            <a:avLst/>
          </a:prstGeom>
          <a:noFill/>
          <a:ln w="9525">
            <a:noFill/>
            <a:miter lim="800000"/>
            <a:headEnd/>
            <a:tailEnd/>
          </a:ln>
          <a:effectLst/>
        </p:spPr>
        <p:txBody>
          <a:bodyPr wrap="none">
            <a:spAutoFit/>
          </a:bodyPr>
          <a:lstStyle/>
          <a:p>
            <a:r>
              <a:rPr lang="en-US">
                <a:solidFill>
                  <a:schemeClr val="accent2"/>
                </a:solidFill>
              </a:rPr>
              <a:t>yes</a:t>
            </a:r>
          </a:p>
        </p:txBody>
      </p:sp>
      <p:sp>
        <p:nvSpPr>
          <p:cNvPr id="31825" name="Text Box 81"/>
          <p:cNvSpPr txBox="1">
            <a:spLocks noChangeArrowheads="1"/>
          </p:cNvSpPr>
          <p:nvPr/>
        </p:nvSpPr>
        <p:spPr bwMode="auto">
          <a:xfrm>
            <a:off x="1631950" y="4227513"/>
            <a:ext cx="539750" cy="366712"/>
          </a:xfrm>
          <a:prstGeom prst="rect">
            <a:avLst/>
          </a:prstGeom>
          <a:noFill/>
          <a:ln w="9525">
            <a:noFill/>
            <a:miter lim="800000"/>
            <a:headEnd/>
            <a:tailEnd/>
          </a:ln>
          <a:effectLst/>
        </p:spPr>
        <p:txBody>
          <a:bodyPr wrap="none">
            <a:spAutoFit/>
          </a:bodyPr>
          <a:lstStyle/>
          <a:p>
            <a:r>
              <a:rPr lang="en-US">
                <a:solidFill>
                  <a:schemeClr val="accent2"/>
                </a:solidFill>
              </a:rPr>
              <a:t>No </a:t>
            </a:r>
          </a:p>
        </p:txBody>
      </p:sp>
      <p:sp>
        <p:nvSpPr>
          <p:cNvPr id="31826" name="Text Box 82"/>
          <p:cNvSpPr txBox="1">
            <a:spLocks noChangeArrowheads="1"/>
          </p:cNvSpPr>
          <p:nvPr/>
        </p:nvSpPr>
        <p:spPr bwMode="auto">
          <a:xfrm>
            <a:off x="1638300" y="4572000"/>
            <a:ext cx="527050" cy="366713"/>
          </a:xfrm>
          <a:prstGeom prst="rect">
            <a:avLst/>
          </a:prstGeom>
          <a:noFill/>
          <a:ln w="9525">
            <a:noFill/>
            <a:miter lim="800000"/>
            <a:headEnd/>
            <a:tailEnd/>
          </a:ln>
          <a:effectLst/>
        </p:spPr>
        <p:txBody>
          <a:bodyPr wrap="none">
            <a:spAutoFit/>
          </a:bodyPr>
          <a:lstStyle/>
          <a:p>
            <a:r>
              <a:rPr lang="en-US">
                <a:solidFill>
                  <a:schemeClr val="accent2"/>
                </a:solidFill>
              </a:rPr>
              <a:t>low</a:t>
            </a:r>
          </a:p>
        </p:txBody>
      </p:sp>
      <p:sp>
        <p:nvSpPr>
          <p:cNvPr id="31827" name="Text Box 83"/>
          <p:cNvSpPr txBox="1">
            <a:spLocks noChangeArrowheads="1"/>
          </p:cNvSpPr>
          <p:nvPr/>
        </p:nvSpPr>
        <p:spPr bwMode="auto">
          <a:xfrm>
            <a:off x="1631950" y="4953000"/>
            <a:ext cx="539750" cy="366713"/>
          </a:xfrm>
          <a:prstGeom prst="rect">
            <a:avLst/>
          </a:prstGeom>
          <a:noFill/>
          <a:ln w="9525">
            <a:noFill/>
            <a:miter lim="800000"/>
            <a:headEnd/>
            <a:tailEnd/>
          </a:ln>
          <a:effectLst/>
        </p:spPr>
        <p:txBody>
          <a:bodyPr wrap="none">
            <a:spAutoFit/>
          </a:bodyPr>
          <a:lstStyle/>
          <a:p>
            <a:r>
              <a:rPr lang="en-US">
                <a:solidFill>
                  <a:schemeClr val="accent2"/>
                </a:solidFill>
              </a:rPr>
              <a:t>yes</a:t>
            </a:r>
          </a:p>
        </p:txBody>
      </p:sp>
      <p:sp>
        <p:nvSpPr>
          <p:cNvPr id="31828" name="Text Box 84"/>
          <p:cNvSpPr txBox="1">
            <a:spLocks noChangeArrowheads="1"/>
          </p:cNvSpPr>
          <p:nvPr/>
        </p:nvSpPr>
        <p:spPr bwMode="auto">
          <a:xfrm>
            <a:off x="69850" y="5562600"/>
            <a:ext cx="539750" cy="366713"/>
          </a:xfrm>
          <a:prstGeom prst="rect">
            <a:avLst/>
          </a:prstGeom>
          <a:noFill/>
          <a:ln w="9525">
            <a:noFill/>
            <a:miter lim="800000"/>
            <a:headEnd/>
            <a:tailEnd/>
          </a:ln>
          <a:effectLst/>
        </p:spPr>
        <p:txBody>
          <a:bodyPr wrap="none">
            <a:spAutoFit/>
          </a:bodyPr>
          <a:lstStyle/>
          <a:p>
            <a:r>
              <a:rPr lang="en-US">
                <a:solidFill>
                  <a:schemeClr val="accent2"/>
                </a:solidFill>
              </a:rPr>
              <a:t>No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09538" y="168275"/>
            <a:ext cx="9034462" cy="822325"/>
          </a:xfrm>
          <a:prstGeom prst="rect">
            <a:avLst/>
          </a:prstGeom>
          <a:noFill/>
          <a:ln w="9525">
            <a:noFill/>
            <a:miter lim="800000"/>
            <a:headEnd/>
            <a:tailEnd/>
          </a:ln>
          <a:effectLst/>
        </p:spPr>
        <p:txBody>
          <a:bodyPr>
            <a:spAutoFit/>
          </a:bodyPr>
          <a:lstStyle/>
          <a:p>
            <a:pPr algn="ctr"/>
            <a:r>
              <a:rPr lang="en-US" sz="2400" u="sng"/>
              <a:t>Structure of T-DNA locus in transgenic petunia and tomato obtained by </a:t>
            </a:r>
            <a:r>
              <a:rPr lang="en-US" sz="2400" i="1" u="sng"/>
              <a:t>Agrobacterium</a:t>
            </a:r>
            <a:r>
              <a:rPr lang="en-US" sz="2400" u="sng"/>
              <a:t> mediated transformation</a:t>
            </a:r>
          </a:p>
        </p:txBody>
      </p:sp>
      <p:sp>
        <p:nvSpPr>
          <p:cNvPr id="35843" name="Text Box 3"/>
          <p:cNvSpPr txBox="1">
            <a:spLocks noChangeArrowheads="1"/>
          </p:cNvSpPr>
          <p:nvPr/>
        </p:nvSpPr>
        <p:spPr bwMode="auto">
          <a:xfrm>
            <a:off x="1905000" y="1219200"/>
            <a:ext cx="5516563" cy="1311275"/>
          </a:xfrm>
          <a:prstGeom prst="rect">
            <a:avLst/>
          </a:prstGeom>
          <a:noFill/>
          <a:ln w="9525">
            <a:noFill/>
            <a:miter lim="800000"/>
            <a:headEnd/>
            <a:tailEnd/>
          </a:ln>
          <a:effectLst/>
        </p:spPr>
        <p:txBody>
          <a:bodyPr wrap="none">
            <a:spAutoFit/>
          </a:bodyPr>
          <a:lstStyle/>
          <a:p>
            <a:r>
              <a:rPr lang="en-US" sz="2000" u="sng"/>
              <a:t>28 petunia lines</a:t>
            </a:r>
          </a:p>
          <a:p>
            <a:r>
              <a:rPr lang="en-US" sz="2000"/>
              <a:t>15/28</a:t>
            </a:r>
            <a:r>
              <a:rPr lang="en-US" sz="2000" u="sng"/>
              <a:t> </a:t>
            </a:r>
            <a:r>
              <a:rPr lang="en-US" sz="2000"/>
              <a:t>contain inverted repeats.</a:t>
            </a:r>
          </a:p>
          <a:p>
            <a:r>
              <a:rPr lang="en-US" sz="2000"/>
              <a:t>7/28 single copy.</a:t>
            </a:r>
          </a:p>
          <a:p>
            <a:r>
              <a:rPr lang="en-US" sz="2000"/>
              <a:t>Expression of </a:t>
            </a:r>
            <a:r>
              <a:rPr lang="en-US" sz="2000" i="1"/>
              <a:t>ocs </a:t>
            </a:r>
            <a:r>
              <a:rPr lang="en-US" sz="2000"/>
              <a:t>and </a:t>
            </a:r>
            <a:r>
              <a:rPr lang="en-US" sz="2000" i="1"/>
              <a:t>cab </a:t>
            </a:r>
            <a:r>
              <a:rPr lang="en-US" sz="2000"/>
              <a:t>gene was monitored</a:t>
            </a:r>
            <a:endParaRPr lang="en-US" sz="2000" u="sng"/>
          </a:p>
        </p:txBody>
      </p:sp>
      <p:sp>
        <p:nvSpPr>
          <p:cNvPr id="35925" name="Text Box 85"/>
          <p:cNvSpPr txBox="1">
            <a:spLocks noChangeArrowheads="1"/>
          </p:cNvSpPr>
          <p:nvPr/>
        </p:nvSpPr>
        <p:spPr bwMode="auto">
          <a:xfrm>
            <a:off x="914400" y="3048000"/>
            <a:ext cx="7620000" cy="2554545"/>
          </a:xfrm>
          <a:prstGeom prst="rect">
            <a:avLst/>
          </a:prstGeom>
          <a:noFill/>
          <a:ln w="9525">
            <a:noFill/>
            <a:miter lim="800000"/>
            <a:headEnd/>
            <a:tailEnd/>
          </a:ln>
          <a:effectLst/>
        </p:spPr>
        <p:txBody>
          <a:bodyPr>
            <a:spAutoFit/>
          </a:bodyPr>
          <a:lstStyle/>
          <a:p>
            <a:pPr marL="342900" indent="-342900">
              <a:buFontTx/>
              <a:buAutoNum type="arabicPeriod"/>
            </a:pPr>
            <a:r>
              <a:rPr lang="en-US" sz="2000" dirty="0"/>
              <a:t>Inverted repeats are the predominant pattern of T-DNA </a:t>
            </a:r>
            <a:r>
              <a:rPr lang="en-US" sz="2000" dirty="0" smtClean="0"/>
              <a:t>insertion locus </a:t>
            </a:r>
            <a:r>
              <a:rPr lang="en-US" sz="2000" dirty="0"/>
              <a:t>(&gt;50%).</a:t>
            </a:r>
          </a:p>
          <a:p>
            <a:pPr marL="342900" indent="-342900">
              <a:buFontTx/>
              <a:buAutoNum type="arabicPeriod"/>
            </a:pPr>
            <a:r>
              <a:rPr lang="en-US" sz="2000" dirty="0"/>
              <a:t>No correlation between copy number and </a:t>
            </a:r>
            <a:r>
              <a:rPr lang="en-US" sz="2000" dirty="0" smtClean="0"/>
              <a:t>gene expression </a:t>
            </a:r>
            <a:r>
              <a:rPr lang="en-US" sz="2000" dirty="0"/>
              <a:t>but complex locus are expressed </a:t>
            </a:r>
            <a:r>
              <a:rPr lang="en-US" sz="2000" dirty="0" smtClean="0"/>
              <a:t>at low levels or shut </a:t>
            </a:r>
            <a:r>
              <a:rPr lang="en-US" sz="2000" dirty="0"/>
              <a:t>down.  Single copy lines </a:t>
            </a:r>
            <a:r>
              <a:rPr lang="en-US" sz="2000" dirty="0" smtClean="0"/>
              <a:t>are mostly </a:t>
            </a:r>
            <a:r>
              <a:rPr lang="en-US" sz="2000" dirty="0"/>
              <a:t>expressed at high levels.</a:t>
            </a:r>
          </a:p>
          <a:p>
            <a:pPr marL="342900" indent="-342900">
              <a:buFontTx/>
              <a:buAutoNum type="arabicPeriod"/>
            </a:pPr>
            <a:r>
              <a:rPr lang="en-US" sz="2000" dirty="0"/>
              <a:t>Two out of 28 lines showed </a:t>
            </a:r>
            <a:r>
              <a:rPr lang="en-US" sz="2000" dirty="0" err="1"/>
              <a:t>clonal</a:t>
            </a:r>
            <a:r>
              <a:rPr lang="en-US" sz="2000" dirty="0"/>
              <a:t> </a:t>
            </a:r>
            <a:r>
              <a:rPr lang="en-US" sz="2000" dirty="0" smtClean="0"/>
              <a:t>variations i.e. expression variation between different transgenic plants derived from a single transgenic callus line.</a:t>
            </a:r>
            <a:endParaRPr lang="en-US" sz="2000" dirty="0"/>
          </a:p>
        </p:txBody>
      </p:sp>
      <p:sp>
        <p:nvSpPr>
          <p:cNvPr id="35926" name="Text Box 86"/>
          <p:cNvSpPr txBox="1">
            <a:spLocks noChangeArrowheads="1"/>
          </p:cNvSpPr>
          <p:nvPr/>
        </p:nvSpPr>
        <p:spPr bwMode="auto">
          <a:xfrm>
            <a:off x="0" y="6340475"/>
            <a:ext cx="4089400" cy="517525"/>
          </a:xfrm>
          <a:prstGeom prst="rect">
            <a:avLst/>
          </a:prstGeom>
          <a:noFill/>
          <a:ln w="9525">
            <a:noFill/>
            <a:miter lim="800000"/>
            <a:headEnd/>
            <a:tailEnd/>
          </a:ln>
          <a:effectLst/>
        </p:spPr>
        <p:txBody>
          <a:bodyPr wrap="none">
            <a:spAutoFit/>
          </a:bodyPr>
          <a:lstStyle/>
          <a:p>
            <a:r>
              <a:rPr lang="en-US" sz="1400" b="1">
                <a:solidFill>
                  <a:srgbClr val="4D4D4D"/>
                </a:solidFill>
              </a:rPr>
              <a:t>Jorgensen et al. (1987) Mol Gen Genet 207:471</a:t>
            </a:r>
          </a:p>
          <a:p>
            <a:r>
              <a:rPr lang="en-US" sz="1400" b="1">
                <a:solidFill>
                  <a:srgbClr val="4D4D4D"/>
                </a:solidFill>
              </a:rPr>
              <a:t>Jones et al. (1987) Mol Gen Genet 207:478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104847" y="152400"/>
            <a:ext cx="4961295" cy="461665"/>
          </a:xfrm>
          <a:prstGeom prst="rect">
            <a:avLst/>
          </a:prstGeom>
          <a:noFill/>
          <a:ln w="9525">
            <a:noFill/>
            <a:miter lim="800000"/>
            <a:headEnd/>
            <a:tailEnd/>
          </a:ln>
          <a:effectLst/>
        </p:spPr>
        <p:txBody>
          <a:bodyPr wrap="none">
            <a:spAutoFit/>
          </a:bodyPr>
          <a:lstStyle/>
          <a:p>
            <a:pPr algn="ctr"/>
            <a:r>
              <a:rPr lang="en-US" sz="2400" u="sng">
                <a:latin typeface="+mj-lt"/>
              </a:rPr>
              <a:t>T-DNA stability in transgenic aspen</a:t>
            </a:r>
          </a:p>
        </p:txBody>
      </p:sp>
      <p:sp>
        <p:nvSpPr>
          <p:cNvPr id="32771" name="Text Box 3"/>
          <p:cNvSpPr txBox="1">
            <a:spLocks noChangeArrowheads="1"/>
          </p:cNvSpPr>
          <p:nvPr/>
        </p:nvSpPr>
        <p:spPr bwMode="auto">
          <a:xfrm>
            <a:off x="152400" y="1219200"/>
            <a:ext cx="8686800" cy="2862322"/>
          </a:xfrm>
          <a:prstGeom prst="rect">
            <a:avLst/>
          </a:prstGeom>
          <a:noFill/>
          <a:ln w="9525">
            <a:noFill/>
            <a:miter lim="800000"/>
            <a:headEnd/>
            <a:tailEnd/>
          </a:ln>
          <a:effectLst/>
        </p:spPr>
        <p:txBody>
          <a:bodyPr wrap="square">
            <a:spAutoFit/>
          </a:bodyPr>
          <a:lstStyle/>
          <a:p>
            <a:pPr>
              <a:buFont typeface="Arial" pitchFamily="34" charset="0"/>
              <a:buChar char="•"/>
            </a:pPr>
            <a:r>
              <a:rPr lang="en-US" sz="2000" dirty="0" smtClean="0">
                <a:latin typeface="+mj-lt"/>
              </a:rPr>
              <a:t> 4 </a:t>
            </a:r>
            <a:r>
              <a:rPr lang="en-US" sz="2000" dirty="0">
                <a:latin typeface="+mj-lt"/>
              </a:rPr>
              <a:t>transgenic aspen lines were studied, each harboring a </a:t>
            </a:r>
            <a:r>
              <a:rPr lang="en-US" sz="2000" dirty="0" smtClean="0">
                <a:latin typeface="+mj-lt"/>
              </a:rPr>
              <a:t>single-copy </a:t>
            </a:r>
            <a:r>
              <a:rPr lang="en-US" sz="2000" dirty="0">
                <a:latin typeface="+mj-lt"/>
              </a:rPr>
              <a:t>of </a:t>
            </a:r>
            <a:r>
              <a:rPr lang="en-US" sz="2000" dirty="0" smtClean="0">
                <a:latin typeface="+mj-lt"/>
              </a:rPr>
              <a:t>T-	DNA.</a:t>
            </a:r>
          </a:p>
          <a:p>
            <a:pPr>
              <a:buFont typeface="Arial" pitchFamily="34" charset="0"/>
              <a:buChar char="•"/>
            </a:pPr>
            <a:r>
              <a:rPr lang="en-US" sz="2000" dirty="0" smtClean="0">
                <a:latin typeface="+mj-lt"/>
              </a:rPr>
              <a:t> 3 </a:t>
            </a:r>
            <a:r>
              <a:rPr lang="en-US" sz="2000" dirty="0">
                <a:latin typeface="+mj-lt"/>
              </a:rPr>
              <a:t>lines were stable, 1 was unstable (showed phenotypic reversion</a:t>
            </a:r>
            <a:r>
              <a:rPr lang="en-US" sz="2000" dirty="0" smtClean="0">
                <a:latin typeface="+mj-lt"/>
              </a:rPr>
              <a:t>).</a:t>
            </a:r>
          </a:p>
          <a:p>
            <a:pPr>
              <a:buFont typeface="Arial" pitchFamily="34" charset="0"/>
              <a:buChar char="•"/>
            </a:pPr>
            <a:r>
              <a:rPr lang="en-US" sz="2000" dirty="0" smtClean="0">
                <a:latin typeface="+mj-lt"/>
              </a:rPr>
              <a:t> </a:t>
            </a:r>
            <a:r>
              <a:rPr lang="en-US" sz="2000" dirty="0" err="1" smtClean="0">
                <a:latin typeface="+mj-lt"/>
              </a:rPr>
              <a:t>Revertant</a:t>
            </a:r>
            <a:r>
              <a:rPr lang="en-US" sz="2000" dirty="0" smtClean="0">
                <a:latin typeface="+mj-lt"/>
              </a:rPr>
              <a:t> </a:t>
            </a:r>
            <a:r>
              <a:rPr lang="en-US" sz="2000" dirty="0">
                <a:latin typeface="+mj-lt"/>
              </a:rPr>
              <a:t>tissues were found to lose the </a:t>
            </a:r>
            <a:r>
              <a:rPr lang="en-US" sz="2000" dirty="0" err="1">
                <a:latin typeface="+mj-lt"/>
              </a:rPr>
              <a:t>transgene</a:t>
            </a:r>
            <a:r>
              <a:rPr lang="en-US" sz="2000" dirty="0">
                <a:latin typeface="+mj-lt"/>
              </a:rPr>
              <a:t> as evident by </a:t>
            </a:r>
            <a:r>
              <a:rPr lang="en-US" sz="2000" dirty="0" smtClean="0">
                <a:latin typeface="+mj-lt"/>
              </a:rPr>
              <a:t>	Southern </a:t>
            </a:r>
            <a:r>
              <a:rPr lang="en-US" sz="2000" dirty="0">
                <a:latin typeface="+mj-lt"/>
              </a:rPr>
              <a:t>and </a:t>
            </a:r>
            <a:r>
              <a:rPr lang="en-US" sz="2000" dirty="0" smtClean="0">
                <a:latin typeface="+mj-lt"/>
              </a:rPr>
              <a:t>Northern analysis.</a:t>
            </a:r>
          </a:p>
          <a:p>
            <a:pPr>
              <a:buFont typeface="Arial" pitchFamily="34" charset="0"/>
              <a:buChar char="•"/>
            </a:pPr>
            <a:r>
              <a:rPr lang="en-US" sz="2000" dirty="0" smtClean="0">
                <a:latin typeface="+mj-lt"/>
              </a:rPr>
              <a:t> Locus </a:t>
            </a:r>
            <a:r>
              <a:rPr lang="en-US" sz="2000" dirty="0">
                <a:latin typeface="+mj-lt"/>
              </a:rPr>
              <a:t>analysis did not reveal anything </a:t>
            </a:r>
            <a:r>
              <a:rPr lang="en-US" sz="2000" dirty="0" smtClean="0">
                <a:latin typeface="+mj-lt"/>
              </a:rPr>
              <a:t>significant.</a:t>
            </a:r>
          </a:p>
          <a:p>
            <a:pPr>
              <a:buFont typeface="Arial" pitchFamily="34" charset="0"/>
              <a:buChar char="•"/>
            </a:pPr>
            <a:r>
              <a:rPr lang="en-US" sz="2000" dirty="0" smtClean="0">
                <a:latin typeface="+mj-lt"/>
              </a:rPr>
              <a:t> Unstable </a:t>
            </a:r>
            <a:r>
              <a:rPr lang="en-US" sz="2000" dirty="0">
                <a:latin typeface="+mj-lt"/>
              </a:rPr>
              <a:t>line contained additional 1Kb truncated copy adjacent to </a:t>
            </a:r>
            <a:r>
              <a:rPr lang="en-US" sz="2000" dirty="0" smtClean="0">
                <a:latin typeface="+mj-lt"/>
              </a:rPr>
              <a:t>LB 	(green bar).</a:t>
            </a:r>
          </a:p>
          <a:p>
            <a:pPr>
              <a:buFont typeface="Arial" pitchFamily="34" charset="0"/>
              <a:buChar char="•"/>
            </a:pPr>
            <a:r>
              <a:rPr lang="en-US" sz="2000" dirty="0" smtClean="0">
                <a:latin typeface="+mj-lt"/>
              </a:rPr>
              <a:t> Truncated </a:t>
            </a:r>
            <a:r>
              <a:rPr lang="en-US" sz="2000" dirty="0">
                <a:latin typeface="+mj-lt"/>
              </a:rPr>
              <a:t>copy is inverted version of the part of right T-DNA.</a:t>
            </a:r>
          </a:p>
        </p:txBody>
      </p:sp>
      <p:sp>
        <p:nvSpPr>
          <p:cNvPr id="32772" name="Rectangle 4"/>
          <p:cNvSpPr>
            <a:spLocks noChangeArrowheads="1"/>
          </p:cNvSpPr>
          <p:nvPr/>
        </p:nvSpPr>
        <p:spPr bwMode="auto">
          <a:xfrm>
            <a:off x="5715000" y="4343400"/>
            <a:ext cx="609600" cy="76200"/>
          </a:xfrm>
          <a:prstGeom prst="rect">
            <a:avLst/>
          </a:prstGeom>
          <a:solidFill>
            <a:schemeClr val="folHlink"/>
          </a:solidFill>
          <a:ln w="9525">
            <a:solidFill>
              <a:schemeClr val="tx1"/>
            </a:solidFill>
            <a:miter lim="800000"/>
            <a:headEnd/>
            <a:tailEnd/>
          </a:ln>
          <a:effectLst/>
        </p:spPr>
        <p:txBody>
          <a:bodyPr wrap="none" anchor="ctr"/>
          <a:lstStyle/>
          <a:p>
            <a:pPr algn="ctr"/>
            <a:endParaRPr lang="en-US" sz="1200" b="1">
              <a:latin typeface="+mj-lt"/>
            </a:endParaRPr>
          </a:p>
        </p:txBody>
      </p:sp>
      <p:sp>
        <p:nvSpPr>
          <p:cNvPr id="32773" name="Rectangle 5"/>
          <p:cNvSpPr>
            <a:spLocks noChangeArrowheads="1"/>
          </p:cNvSpPr>
          <p:nvPr/>
        </p:nvSpPr>
        <p:spPr bwMode="auto">
          <a:xfrm>
            <a:off x="2667000" y="4343400"/>
            <a:ext cx="533400" cy="76200"/>
          </a:xfrm>
          <a:prstGeom prst="rect">
            <a:avLst/>
          </a:prstGeom>
          <a:solidFill>
            <a:schemeClr val="folHlink"/>
          </a:solidFill>
          <a:ln w="9525">
            <a:solidFill>
              <a:schemeClr val="tx1"/>
            </a:solidFill>
            <a:miter lim="800000"/>
            <a:headEnd/>
            <a:tailEnd/>
          </a:ln>
          <a:effectLst/>
        </p:spPr>
        <p:txBody>
          <a:bodyPr wrap="none" anchor="ctr"/>
          <a:lstStyle/>
          <a:p>
            <a:endParaRPr lang="en-US">
              <a:latin typeface="+mj-lt"/>
            </a:endParaRPr>
          </a:p>
        </p:txBody>
      </p:sp>
      <p:sp>
        <p:nvSpPr>
          <p:cNvPr id="32774" name="Rectangle 6"/>
          <p:cNvSpPr>
            <a:spLocks noChangeArrowheads="1"/>
          </p:cNvSpPr>
          <p:nvPr/>
        </p:nvSpPr>
        <p:spPr bwMode="auto">
          <a:xfrm>
            <a:off x="3733800" y="4343400"/>
            <a:ext cx="1981200" cy="76200"/>
          </a:xfrm>
          <a:prstGeom prst="rect">
            <a:avLst/>
          </a:prstGeom>
          <a:noFill/>
          <a:ln w="9525">
            <a:solidFill>
              <a:schemeClr val="tx1"/>
            </a:solidFill>
            <a:miter lim="800000"/>
            <a:headEnd/>
            <a:tailEnd/>
          </a:ln>
          <a:effectLst/>
        </p:spPr>
        <p:txBody>
          <a:bodyPr wrap="none" anchor="ctr"/>
          <a:lstStyle/>
          <a:p>
            <a:endParaRPr lang="en-US">
              <a:latin typeface="+mj-lt"/>
            </a:endParaRPr>
          </a:p>
        </p:txBody>
      </p:sp>
      <p:sp>
        <p:nvSpPr>
          <p:cNvPr id="32775" name="Freeform 7"/>
          <p:cNvSpPr>
            <a:spLocks/>
          </p:cNvSpPr>
          <p:nvPr/>
        </p:nvSpPr>
        <p:spPr bwMode="auto">
          <a:xfrm>
            <a:off x="1235075" y="4049713"/>
            <a:ext cx="1431925" cy="515937"/>
          </a:xfrm>
          <a:custGeom>
            <a:avLst/>
            <a:gdLst/>
            <a:ahLst/>
            <a:cxnLst>
              <a:cxn ang="0">
                <a:pos x="902" y="221"/>
              </a:cxn>
              <a:cxn ang="0">
                <a:pos x="818" y="101"/>
              </a:cxn>
              <a:cxn ang="0">
                <a:pos x="806" y="233"/>
              </a:cxn>
              <a:cxn ang="0">
                <a:pos x="746" y="197"/>
              </a:cxn>
              <a:cxn ang="0">
                <a:pos x="638" y="125"/>
              </a:cxn>
              <a:cxn ang="0">
                <a:pos x="254" y="65"/>
              </a:cxn>
              <a:cxn ang="0">
                <a:pos x="38" y="125"/>
              </a:cxn>
              <a:cxn ang="0">
                <a:pos x="14" y="245"/>
              </a:cxn>
              <a:cxn ang="0">
                <a:pos x="2" y="281"/>
              </a:cxn>
            </a:cxnLst>
            <a:rect l="0" t="0" r="r" b="b"/>
            <a:pathLst>
              <a:path w="902" h="325">
                <a:moveTo>
                  <a:pt x="902" y="221"/>
                </a:moveTo>
                <a:cubicBezTo>
                  <a:pt x="848" y="112"/>
                  <a:pt x="884" y="145"/>
                  <a:pt x="818" y="101"/>
                </a:cubicBezTo>
                <a:cubicBezTo>
                  <a:pt x="814" y="145"/>
                  <a:pt x="833" y="198"/>
                  <a:pt x="806" y="233"/>
                </a:cubicBezTo>
                <a:cubicBezTo>
                  <a:pt x="792" y="252"/>
                  <a:pt x="765" y="211"/>
                  <a:pt x="746" y="197"/>
                </a:cubicBezTo>
                <a:cubicBezTo>
                  <a:pt x="691" y="156"/>
                  <a:pt x="725" y="147"/>
                  <a:pt x="638" y="125"/>
                </a:cubicBezTo>
                <a:cubicBezTo>
                  <a:pt x="578" y="110"/>
                  <a:pt x="330" y="76"/>
                  <a:pt x="254" y="65"/>
                </a:cubicBezTo>
                <a:cubicBezTo>
                  <a:pt x="157" y="0"/>
                  <a:pt x="103" y="60"/>
                  <a:pt x="38" y="125"/>
                </a:cubicBezTo>
                <a:cubicBezTo>
                  <a:pt x="30" y="165"/>
                  <a:pt x="22" y="205"/>
                  <a:pt x="14" y="245"/>
                </a:cubicBezTo>
                <a:cubicBezTo>
                  <a:pt x="0" y="313"/>
                  <a:pt x="2" y="325"/>
                  <a:pt x="2" y="281"/>
                </a:cubicBezTo>
              </a:path>
            </a:pathLst>
          </a:custGeom>
          <a:noFill/>
          <a:ln w="9525">
            <a:solidFill>
              <a:schemeClr val="tx1"/>
            </a:solidFill>
            <a:round/>
            <a:headEnd/>
            <a:tailEnd/>
          </a:ln>
          <a:effectLst/>
        </p:spPr>
        <p:txBody>
          <a:bodyPr/>
          <a:lstStyle/>
          <a:p>
            <a:endParaRPr lang="en-US">
              <a:latin typeface="+mj-lt"/>
            </a:endParaRPr>
          </a:p>
        </p:txBody>
      </p:sp>
      <p:sp>
        <p:nvSpPr>
          <p:cNvPr id="32776" name="Freeform 8"/>
          <p:cNvSpPr>
            <a:spLocks/>
          </p:cNvSpPr>
          <p:nvPr/>
        </p:nvSpPr>
        <p:spPr bwMode="auto">
          <a:xfrm>
            <a:off x="3219450" y="4279900"/>
            <a:ext cx="495300" cy="120650"/>
          </a:xfrm>
          <a:custGeom>
            <a:avLst/>
            <a:gdLst/>
            <a:ahLst/>
            <a:cxnLst>
              <a:cxn ang="0">
                <a:pos x="0" y="52"/>
              </a:cxn>
              <a:cxn ang="0">
                <a:pos x="36" y="40"/>
              </a:cxn>
              <a:cxn ang="0">
                <a:pos x="48" y="4"/>
              </a:cxn>
              <a:cxn ang="0">
                <a:pos x="120" y="28"/>
              </a:cxn>
              <a:cxn ang="0">
                <a:pos x="276" y="52"/>
              </a:cxn>
              <a:cxn ang="0">
                <a:pos x="312" y="76"/>
              </a:cxn>
            </a:cxnLst>
            <a:rect l="0" t="0" r="r" b="b"/>
            <a:pathLst>
              <a:path w="312" h="76">
                <a:moveTo>
                  <a:pt x="0" y="52"/>
                </a:moveTo>
                <a:cubicBezTo>
                  <a:pt x="12" y="48"/>
                  <a:pt x="27" y="49"/>
                  <a:pt x="36" y="40"/>
                </a:cubicBezTo>
                <a:cubicBezTo>
                  <a:pt x="45" y="31"/>
                  <a:pt x="35" y="6"/>
                  <a:pt x="48" y="4"/>
                </a:cubicBezTo>
                <a:cubicBezTo>
                  <a:pt x="73" y="0"/>
                  <a:pt x="95" y="24"/>
                  <a:pt x="120" y="28"/>
                </a:cubicBezTo>
                <a:cubicBezTo>
                  <a:pt x="220" y="45"/>
                  <a:pt x="168" y="37"/>
                  <a:pt x="276" y="52"/>
                </a:cubicBezTo>
                <a:cubicBezTo>
                  <a:pt x="288" y="60"/>
                  <a:pt x="312" y="76"/>
                  <a:pt x="312" y="76"/>
                </a:cubicBezTo>
              </a:path>
            </a:pathLst>
          </a:custGeom>
          <a:noFill/>
          <a:ln w="9525">
            <a:solidFill>
              <a:schemeClr val="tx1"/>
            </a:solidFill>
            <a:round/>
            <a:headEnd/>
            <a:tailEnd/>
          </a:ln>
          <a:effectLst/>
        </p:spPr>
        <p:txBody>
          <a:bodyPr/>
          <a:lstStyle/>
          <a:p>
            <a:endParaRPr lang="en-US">
              <a:latin typeface="+mj-lt"/>
            </a:endParaRPr>
          </a:p>
        </p:txBody>
      </p:sp>
      <p:sp>
        <p:nvSpPr>
          <p:cNvPr id="32777" name="Freeform 9"/>
          <p:cNvSpPr>
            <a:spLocks/>
          </p:cNvSpPr>
          <p:nvPr/>
        </p:nvSpPr>
        <p:spPr bwMode="auto">
          <a:xfrm>
            <a:off x="6343650" y="4191000"/>
            <a:ext cx="1276350" cy="323850"/>
          </a:xfrm>
          <a:custGeom>
            <a:avLst/>
            <a:gdLst/>
            <a:ahLst/>
            <a:cxnLst>
              <a:cxn ang="0">
                <a:pos x="0" y="132"/>
              </a:cxn>
              <a:cxn ang="0">
                <a:pos x="60" y="36"/>
              </a:cxn>
              <a:cxn ang="0">
                <a:pos x="156" y="48"/>
              </a:cxn>
              <a:cxn ang="0">
                <a:pos x="204" y="204"/>
              </a:cxn>
              <a:cxn ang="0">
                <a:pos x="444" y="0"/>
              </a:cxn>
              <a:cxn ang="0">
                <a:pos x="528" y="132"/>
              </a:cxn>
              <a:cxn ang="0">
                <a:pos x="624" y="180"/>
              </a:cxn>
              <a:cxn ang="0">
                <a:pos x="756" y="36"/>
              </a:cxn>
              <a:cxn ang="0">
                <a:pos x="804" y="48"/>
              </a:cxn>
            </a:cxnLst>
            <a:rect l="0" t="0" r="r" b="b"/>
            <a:pathLst>
              <a:path w="804" h="204">
                <a:moveTo>
                  <a:pt x="0" y="132"/>
                </a:moveTo>
                <a:cubicBezTo>
                  <a:pt x="29" y="46"/>
                  <a:pt x="3" y="74"/>
                  <a:pt x="60" y="36"/>
                </a:cubicBezTo>
                <a:cubicBezTo>
                  <a:pt x="92" y="40"/>
                  <a:pt x="128" y="31"/>
                  <a:pt x="156" y="48"/>
                </a:cubicBezTo>
                <a:cubicBezTo>
                  <a:pt x="175" y="59"/>
                  <a:pt x="195" y="176"/>
                  <a:pt x="204" y="204"/>
                </a:cubicBezTo>
                <a:cubicBezTo>
                  <a:pt x="285" y="139"/>
                  <a:pt x="371" y="73"/>
                  <a:pt x="444" y="0"/>
                </a:cubicBezTo>
                <a:cubicBezTo>
                  <a:pt x="477" y="50"/>
                  <a:pt x="472" y="95"/>
                  <a:pt x="528" y="132"/>
                </a:cubicBezTo>
                <a:cubicBezTo>
                  <a:pt x="558" y="152"/>
                  <a:pt x="624" y="180"/>
                  <a:pt x="624" y="180"/>
                </a:cubicBezTo>
                <a:cubicBezTo>
                  <a:pt x="720" y="56"/>
                  <a:pt x="672" y="99"/>
                  <a:pt x="756" y="36"/>
                </a:cubicBezTo>
                <a:cubicBezTo>
                  <a:pt x="796" y="49"/>
                  <a:pt x="779" y="48"/>
                  <a:pt x="804" y="48"/>
                </a:cubicBezTo>
              </a:path>
            </a:pathLst>
          </a:custGeom>
          <a:noFill/>
          <a:ln w="9525">
            <a:solidFill>
              <a:schemeClr val="tx1"/>
            </a:solidFill>
            <a:round/>
            <a:headEnd/>
            <a:tailEnd/>
          </a:ln>
          <a:effectLst/>
        </p:spPr>
        <p:txBody>
          <a:bodyPr/>
          <a:lstStyle/>
          <a:p>
            <a:endParaRPr lang="en-US">
              <a:latin typeface="+mj-lt"/>
            </a:endParaRPr>
          </a:p>
        </p:txBody>
      </p:sp>
      <p:sp>
        <p:nvSpPr>
          <p:cNvPr id="32778" name="Rectangle 10"/>
          <p:cNvSpPr>
            <a:spLocks noChangeArrowheads="1"/>
          </p:cNvSpPr>
          <p:nvPr/>
        </p:nvSpPr>
        <p:spPr bwMode="auto">
          <a:xfrm>
            <a:off x="4686300" y="5562600"/>
            <a:ext cx="609600" cy="76200"/>
          </a:xfrm>
          <a:prstGeom prst="rect">
            <a:avLst/>
          </a:prstGeom>
          <a:solidFill>
            <a:schemeClr val="folHlink"/>
          </a:solidFill>
          <a:ln w="9525">
            <a:solidFill>
              <a:schemeClr val="tx1"/>
            </a:solidFill>
            <a:miter lim="800000"/>
            <a:headEnd/>
            <a:tailEnd/>
          </a:ln>
          <a:effectLst/>
        </p:spPr>
        <p:txBody>
          <a:bodyPr wrap="none" anchor="ctr"/>
          <a:lstStyle/>
          <a:p>
            <a:endParaRPr lang="en-US">
              <a:latin typeface="+mj-lt"/>
            </a:endParaRPr>
          </a:p>
        </p:txBody>
      </p:sp>
      <p:sp>
        <p:nvSpPr>
          <p:cNvPr id="32779" name="Rectangle 11"/>
          <p:cNvSpPr>
            <a:spLocks noChangeArrowheads="1"/>
          </p:cNvSpPr>
          <p:nvPr/>
        </p:nvSpPr>
        <p:spPr bwMode="auto">
          <a:xfrm>
            <a:off x="3086100" y="5562600"/>
            <a:ext cx="1600200" cy="76200"/>
          </a:xfrm>
          <a:prstGeom prst="rect">
            <a:avLst/>
          </a:prstGeom>
          <a:noFill/>
          <a:ln w="9525">
            <a:solidFill>
              <a:schemeClr val="tx1"/>
            </a:solidFill>
            <a:miter lim="800000"/>
            <a:headEnd/>
            <a:tailEnd/>
          </a:ln>
          <a:effectLst/>
        </p:spPr>
        <p:txBody>
          <a:bodyPr wrap="none" anchor="ctr"/>
          <a:lstStyle/>
          <a:p>
            <a:endParaRPr lang="en-US">
              <a:latin typeface="+mj-lt"/>
            </a:endParaRPr>
          </a:p>
        </p:txBody>
      </p:sp>
      <p:sp>
        <p:nvSpPr>
          <p:cNvPr id="32780" name="Rectangle 12"/>
          <p:cNvSpPr>
            <a:spLocks noChangeArrowheads="1"/>
          </p:cNvSpPr>
          <p:nvPr/>
        </p:nvSpPr>
        <p:spPr bwMode="auto">
          <a:xfrm>
            <a:off x="4686300" y="5181600"/>
            <a:ext cx="533400" cy="76200"/>
          </a:xfrm>
          <a:prstGeom prst="rect">
            <a:avLst/>
          </a:prstGeom>
          <a:solidFill>
            <a:schemeClr val="folHlink"/>
          </a:solidFill>
          <a:ln w="9525">
            <a:solidFill>
              <a:schemeClr val="tx1"/>
            </a:solidFill>
            <a:miter lim="800000"/>
            <a:headEnd/>
            <a:tailEnd/>
          </a:ln>
          <a:effectLst/>
        </p:spPr>
        <p:txBody>
          <a:bodyPr wrap="none" anchor="ctr"/>
          <a:lstStyle/>
          <a:p>
            <a:endParaRPr lang="en-US">
              <a:latin typeface="+mj-lt"/>
            </a:endParaRPr>
          </a:p>
        </p:txBody>
      </p:sp>
      <p:sp>
        <p:nvSpPr>
          <p:cNvPr id="32781" name="Freeform 13"/>
          <p:cNvSpPr>
            <a:spLocks/>
          </p:cNvSpPr>
          <p:nvPr/>
        </p:nvSpPr>
        <p:spPr bwMode="auto">
          <a:xfrm>
            <a:off x="5295900" y="5391150"/>
            <a:ext cx="1276350" cy="323850"/>
          </a:xfrm>
          <a:custGeom>
            <a:avLst/>
            <a:gdLst/>
            <a:ahLst/>
            <a:cxnLst>
              <a:cxn ang="0">
                <a:pos x="0" y="132"/>
              </a:cxn>
              <a:cxn ang="0">
                <a:pos x="60" y="36"/>
              </a:cxn>
              <a:cxn ang="0">
                <a:pos x="156" y="48"/>
              </a:cxn>
              <a:cxn ang="0">
                <a:pos x="204" y="204"/>
              </a:cxn>
              <a:cxn ang="0">
                <a:pos x="444" y="0"/>
              </a:cxn>
              <a:cxn ang="0">
                <a:pos x="528" y="132"/>
              </a:cxn>
              <a:cxn ang="0">
                <a:pos x="624" y="180"/>
              </a:cxn>
              <a:cxn ang="0">
                <a:pos x="756" y="36"/>
              </a:cxn>
              <a:cxn ang="0">
                <a:pos x="804" y="48"/>
              </a:cxn>
            </a:cxnLst>
            <a:rect l="0" t="0" r="r" b="b"/>
            <a:pathLst>
              <a:path w="804" h="204">
                <a:moveTo>
                  <a:pt x="0" y="132"/>
                </a:moveTo>
                <a:cubicBezTo>
                  <a:pt x="29" y="46"/>
                  <a:pt x="3" y="74"/>
                  <a:pt x="60" y="36"/>
                </a:cubicBezTo>
                <a:cubicBezTo>
                  <a:pt x="92" y="40"/>
                  <a:pt x="128" y="31"/>
                  <a:pt x="156" y="48"/>
                </a:cubicBezTo>
                <a:cubicBezTo>
                  <a:pt x="175" y="59"/>
                  <a:pt x="195" y="176"/>
                  <a:pt x="204" y="204"/>
                </a:cubicBezTo>
                <a:cubicBezTo>
                  <a:pt x="285" y="139"/>
                  <a:pt x="371" y="73"/>
                  <a:pt x="444" y="0"/>
                </a:cubicBezTo>
                <a:cubicBezTo>
                  <a:pt x="477" y="50"/>
                  <a:pt x="472" y="95"/>
                  <a:pt x="528" y="132"/>
                </a:cubicBezTo>
                <a:cubicBezTo>
                  <a:pt x="558" y="152"/>
                  <a:pt x="624" y="180"/>
                  <a:pt x="624" y="180"/>
                </a:cubicBezTo>
                <a:cubicBezTo>
                  <a:pt x="720" y="56"/>
                  <a:pt x="672" y="99"/>
                  <a:pt x="756" y="36"/>
                </a:cubicBezTo>
                <a:cubicBezTo>
                  <a:pt x="796" y="49"/>
                  <a:pt x="779" y="48"/>
                  <a:pt x="804" y="48"/>
                </a:cubicBezTo>
              </a:path>
            </a:pathLst>
          </a:custGeom>
          <a:noFill/>
          <a:ln w="9525">
            <a:solidFill>
              <a:schemeClr val="tx1"/>
            </a:solidFill>
            <a:round/>
            <a:headEnd/>
            <a:tailEnd/>
          </a:ln>
          <a:effectLst/>
        </p:spPr>
        <p:txBody>
          <a:bodyPr/>
          <a:lstStyle/>
          <a:p>
            <a:endParaRPr lang="en-US">
              <a:latin typeface="+mj-lt"/>
            </a:endParaRPr>
          </a:p>
        </p:txBody>
      </p:sp>
      <p:sp>
        <p:nvSpPr>
          <p:cNvPr id="32782" name="Freeform 14"/>
          <p:cNvSpPr>
            <a:spLocks/>
          </p:cNvSpPr>
          <p:nvPr/>
        </p:nvSpPr>
        <p:spPr bwMode="auto">
          <a:xfrm>
            <a:off x="2971800" y="5253038"/>
            <a:ext cx="1790700" cy="366712"/>
          </a:xfrm>
          <a:custGeom>
            <a:avLst/>
            <a:gdLst/>
            <a:ahLst/>
            <a:cxnLst>
              <a:cxn ang="0">
                <a:pos x="84" y="231"/>
              </a:cxn>
              <a:cxn ang="0">
                <a:pos x="0" y="171"/>
              </a:cxn>
              <a:cxn ang="0">
                <a:pos x="24" y="63"/>
              </a:cxn>
              <a:cxn ang="0">
                <a:pos x="132" y="15"/>
              </a:cxn>
              <a:cxn ang="0">
                <a:pos x="480" y="3"/>
              </a:cxn>
              <a:cxn ang="0">
                <a:pos x="1128" y="3"/>
              </a:cxn>
            </a:cxnLst>
            <a:rect l="0" t="0" r="r" b="b"/>
            <a:pathLst>
              <a:path w="1128" h="231">
                <a:moveTo>
                  <a:pt x="84" y="231"/>
                </a:moveTo>
                <a:cubicBezTo>
                  <a:pt x="0" y="203"/>
                  <a:pt x="20" y="231"/>
                  <a:pt x="0" y="171"/>
                </a:cubicBezTo>
                <a:cubicBezTo>
                  <a:pt x="0" y="170"/>
                  <a:pt x="12" y="79"/>
                  <a:pt x="24" y="63"/>
                </a:cubicBezTo>
                <a:cubicBezTo>
                  <a:pt x="42" y="41"/>
                  <a:pt x="115" y="16"/>
                  <a:pt x="132" y="15"/>
                </a:cubicBezTo>
                <a:cubicBezTo>
                  <a:pt x="248" y="11"/>
                  <a:pt x="364" y="4"/>
                  <a:pt x="480" y="3"/>
                </a:cubicBezTo>
                <a:cubicBezTo>
                  <a:pt x="696" y="0"/>
                  <a:pt x="912" y="3"/>
                  <a:pt x="1128" y="3"/>
                </a:cubicBezTo>
              </a:path>
            </a:pathLst>
          </a:custGeom>
          <a:noFill/>
          <a:ln w="9525">
            <a:solidFill>
              <a:schemeClr val="tx1"/>
            </a:solidFill>
            <a:round/>
            <a:headEnd/>
            <a:tailEnd/>
          </a:ln>
          <a:effectLst/>
        </p:spPr>
        <p:txBody>
          <a:bodyPr/>
          <a:lstStyle/>
          <a:p>
            <a:endParaRPr lang="en-US">
              <a:latin typeface="+mj-lt"/>
            </a:endParaRPr>
          </a:p>
        </p:txBody>
      </p:sp>
      <p:sp>
        <p:nvSpPr>
          <p:cNvPr id="32783" name="Freeform 15"/>
          <p:cNvSpPr>
            <a:spLocks/>
          </p:cNvSpPr>
          <p:nvPr/>
        </p:nvSpPr>
        <p:spPr bwMode="auto">
          <a:xfrm flipH="1">
            <a:off x="5219700" y="4953000"/>
            <a:ext cx="1447800" cy="304800"/>
          </a:xfrm>
          <a:custGeom>
            <a:avLst/>
            <a:gdLst/>
            <a:ahLst/>
            <a:cxnLst>
              <a:cxn ang="0">
                <a:pos x="902" y="221"/>
              </a:cxn>
              <a:cxn ang="0">
                <a:pos x="818" y="101"/>
              </a:cxn>
              <a:cxn ang="0">
                <a:pos x="806" y="233"/>
              </a:cxn>
              <a:cxn ang="0">
                <a:pos x="746" y="197"/>
              </a:cxn>
              <a:cxn ang="0">
                <a:pos x="638" y="125"/>
              </a:cxn>
              <a:cxn ang="0">
                <a:pos x="254" y="65"/>
              </a:cxn>
              <a:cxn ang="0">
                <a:pos x="38" y="125"/>
              </a:cxn>
              <a:cxn ang="0">
                <a:pos x="14" y="245"/>
              </a:cxn>
              <a:cxn ang="0">
                <a:pos x="2" y="281"/>
              </a:cxn>
            </a:cxnLst>
            <a:rect l="0" t="0" r="r" b="b"/>
            <a:pathLst>
              <a:path w="902" h="325">
                <a:moveTo>
                  <a:pt x="902" y="221"/>
                </a:moveTo>
                <a:cubicBezTo>
                  <a:pt x="848" y="112"/>
                  <a:pt x="884" y="145"/>
                  <a:pt x="818" y="101"/>
                </a:cubicBezTo>
                <a:cubicBezTo>
                  <a:pt x="814" y="145"/>
                  <a:pt x="833" y="198"/>
                  <a:pt x="806" y="233"/>
                </a:cubicBezTo>
                <a:cubicBezTo>
                  <a:pt x="792" y="252"/>
                  <a:pt x="765" y="211"/>
                  <a:pt x="746" y="197"/>
                </a:cubicBezTo>
                <a:cubicBezTo>
                  <a:pt x="691" y="156"/>
                  <a:pt x="725" y="147"/>
                  <a:pt x="638" y="125"/>
                </a:cubicBezTo>
                <a:cubicBezTo>
                  <a:pt x="578" y="110"/>
                  <a:pt x="330" y="76"/>
                  <a:pt x="254" y="65"/>
                </a:cubicBezTo>
                <a:cubicBezTo>
                  <a:pt x="157" y="0"/>
                  <a:pt x="103" y="60"/>
                  <a:pt x="38" y="125"/>
                </a:cubicBezTo>
                <a:cubicBezTo>
                  <a:pt x="30" y="165"/>
                  <a:pt x="22" y="205"/>
                  <a:pt x="14" y="245"/>
                </a:cubicBezTo>
                <a:cubicBezTo>
                  <a:pt x="0" y="313"/>
                  <a:pt x="2" y="325"/>
                  <a:pt x="2" y="281"/>
                </a:cubicBezTo>
              </a:path>
            </a:pathLst>
          </a:custGeom>
          <a:noFill/>
          <a:ln w="9525">
            <a:solidFill>
              <a:schemeClr val="tx1"/>
            </a:solidFill>
            <a:round/>
            <a:headEnd/>
            <a:tailEnd/>
          </a:ln>
          <a:effectLst/>
        </p:spPr>
        <p:txBody>
          <a:bodyPr/>
          <a:lstStyle/>
          <a:p>
            <a:endParaRPr lang="en-US">
              <a:latin typeface="+mj-lt"/>
            </a:endParaRPr>
          </a:p>
        </p:txBody>
      </p:sp>
      <p:sp>
        <p:nvSpPr>
          <p:cNvPr id="32784" name="Line 16"/>
          <p:cNvSpPr>
            <a:spLocks noChangeShapeType="1"/>
          </p:cNvSpPr>
          <p:nvPr/>
        </p:nvSpPr>
        <p:spPr bwMode="auto">
          <a:xfrm flipH="1">
            <a:off x="4800600" y="5334000"/>
            <a:ext cx="304800" cy="152400"/>
          </a:xfrm>
          <a:prstGeom prst="line">
            <a:avLst/>
          </a:prstGeom>
          <a:noFill/>
          <a:ln w="9525">
            <a:solidFill>
              <a:schemeClr val="tx1"/>
            </a:solidFill>
            <a:round/>
            <a:headEnd/>
            <a:tailEnd/>
          </a:ln>
          <a:effectLst/>
        </p:spPr>
        <p:txBody>
          <a:bodyPr/>
          <a:lstStyle/>
          <a:p>
            <a:endParaRPr lang="en-US">
              <a:latin typeface="+mj-lt"/>
            </a:endParaRPr>
          </a:p>
        </p:txBody>
      </p:sp>
      <p:sp>
        <p:nvSpPr>
          <p:cNvPr id="32785" name="Line 17"/>
          <p:cNvSpPr>
            <a:spLocks noChangeShapeType="1"/>
          </p:cNvSpPr>
          <p:nvPr/>
        </p:nvSpPr>
        <p:spPr bwMode="auto">
          <a:xfrm>
            <a:off x="4724400" y="5334000"/>
            <a:ext cx="381000" cy="152400"/>
          </a:xfrm>
          <a:prstGeom prst="line">
            <a:avLst/>
          </a:prstGeom>
          <a:noFill/>
          <a:ln w="9525">
            <a:solidFill>
              <a:schemeClr val="tx1"/>
            </a:solidFill>
            <a:round/>
            <a:headEnd/>
            <a:tailEnd/>
          </a:ln>
          <a:effectLst/>
        </p:spPr>
        <p:txBody>
          <a:bodyPr/>
          <a:lstStyle/>
          <a:p>
            <a:endParaRPr lang="en-US">
              <a:latin typeface="+mj-lt"/>
            </a:endParaRPr>
          </a:p>
        </p:txBody>
      </p:sp>
      <p:sp>
        <p:nvSpPr>
          <p:cNvPr id="32786" name="Text Box 18"/>
          <p:cNvSpPr txBox="1">
            <a:spLocks noChangeArrowheads="1"/>
          </p:cNvSpPr>
          <p:nvPr/>
        </p:nvSpPr>
        <p:spPr bwMode="auto">
          <a:xfrm>
            <a:off x="152400" y="6375400"/>
            <a:ext cx="2603500" cy="304800"/>
          </a:xfrm>
          <a:prstGeom prst="rect">
            <a:avLst/>
          </a:prstGeom>
          <a:noFill/>
          <a:ln w="9525">
            <a:noFill/>
            <a:miter lim="800000"/>
            <a:headEnd/>
            <a:tailEnd/>
          </a:ln>
          <a:effectLst/>
        </p:spPr>
        <p:txBody>
          <a:bodyPr wrap="none">
            <a:spAutoFit/>
          </a:bodyPr>
          <a:lstStyle/>
          <a:p>
            <a:r>
              <a:rPr lang="en-US" sz="1400" b="1">
                <a:solidFill>
                  <a:srgbClr val="4D4D4D"/>
                </a:solidFill>
                <a:latin typeface="+mj-lt"/>
              </a:rPr>
              <a:t>Fladung (1999) MGG 260:574</a:t>
            </a:r>
          </a:p>
        </p:txBody>
      </p:sp>
      <p:sp>
        <p:nvSpPr>
          <p:cNvPr id="32787" name="Text Box 19"/>
          <p:cNvSpPr txBox="1">
            <a:spLocks noChangeArrowheads="1"/>
          </p:cNvSpPr>
          <p:nvPr/>
        </p:nvSpPr>
        <p:spPr bwMode="auto">
          <a:xfrm>
            <a:off x="609600" y="685800"/>
            <a:ext cx="7940675" cy="523220"/>
          </a:xfrm>
          <a:prstGeom prst="rect">
            <a:avLst/>
          </a:prstGeom>
          <a:noFill/>
          <a:ln w="9525">
            <a:noFill/>
            <a:miter lim="800000"/>
            <a:headEnd/>
            <a:tailEnd/>
          </a:ln>
          <a:effectLst/>
        </p:spPr>
        <p:txBody>
          <a:bodyPr>
            <a:spAutoFit/>
          </a:bodyPr>
          <a:lstStyle/>
          <a:p>
            <a:r>
              <a:rPr lang="en-US" sz="1400">
                <a:latin typeface="+mj-lt"/>
              </a:rPr>
              <a:t>Aspen lines transformed with 35S-</a:t>
            </a:r>
            <a:r>
              <a:rPr lang="en-US" sz="1400" i="1">
                <a:latin typeface="+mj-lt"/>
              </a:rPr>
              <a:t>rolC</a:t>
            </a:r>
            <a:r>
              <a:rPr lang="en-US" sz="1400">
                <a:latin typeface="+mj-lt"/>
              </a:rPr>
              <a:t> gene.  </a:t>
            </a:r>
            <a:r>
              <a:rPr lang="en-US" sz="1400" i="1">
                <a:latin typeface="+mj-lt"/>
              </a:rPr>
              <a:t>rolC</a:t>
            </a:r>
            <a:r>
              <a:rPr lang="en-US" sz="1400">
                <a:latin typeface="+mj-lt"/>
              </a:rPr>
              <a:t> confers modification of leaf size and color, and reduced apical dominance on the plant.</a:t>
            </a:r>
          </a:p>
        </p:txBody>
      </p:sp>
      <p:sp>
        <p:nvSpPr>
          <p:cNvPr id="32789" name="Text Box 21"/>
          <p:cNvSpPr txBox="1">
            <a:spLocks noChangeArrowheads="1"/>
          </p:cNvSpPr>
          <p:nvPr/>
        </p:nvSpPr>
        <p:spPr bwMode="auto">
          <a:xfrm>
            <a:off x="4800600" y="4038600"/>
            <a:ext cx="539750" cy="304800"/>
          </a:xfrm>
          <a:prstGeom prst="rect">
            <a:avLst/>
          </a:prstGeom>
          <a:noFill/>
          <a:ln w="9525">
            <a:noFill/>
            <a:miter lim="800000"/>
            <a:headEnd/>
            <a:tailEnd/>
          </a:ln>
          <a:effectLst/>
        </p:spPr>
        <p:txBody>
          <a:bodyPr wrap="none">
            <a:spAutoFit/>
          </a:bodyPr>
          <a:lstStyle/>
          <a:p>
            <a:r>
              <a:rPr lang="en-US" sz="1400" b="1" i="1">
                <a:latin typeface="+mj-lt"/>
              </a:rPr>
              <a:t>rolC</a:t>
            </a:r>
          </a:p>
        </p:txBody>
      </p:sp>
      <p:sp>
        <p:nvSpPr>
          <p:cNvPr id="32790" name="Text Box 22"/>
          <p:cNvSpPr txBox="1">
            <a:spLocks noChangeArrowheads="1"/>
          </p:cNvSpPr>
          <p:nvPr/>
        </p:nvSpPr>
        <p:spPr bwMode="auto">
          <a:xfrm>
            <a:off x="4114800" y="5334000"/>
            <a:ext cx="539750" cy="304800"/>
          </a:xfrm>
          <a:prstGeom prst="rect">
            <a:avLst/>
          </a:prstGeom>
          <a:noFill/>
          <a:ln w="9525">
            <a:noFill/>
            <a:miter lim="800000"/>
            <a:headEnd/>
            <a:tailEnd/>
          </a:ln>
          <a:effectLst/>
        </p:spPr>
        <p:txBody>
          <a:bodyPr wrap="none">
            <a:spAutoFit/>
          </a:bodyPr>
          <a:lstStyle/>
          <a:p>
            <a:r>
              <a:rPr lang="en-US" sz="1400" b="1" i="1">
                <a:latin typeface="+mj-lt"/>
              </a:rPr>
              <a:t>rolC</a:t>
            </a:r>
          </a:p>
        </p:txBody>
      </p:sp>
      <p:sp>
        <p:nvSpPr>
          <p:cNvPr id="22" name="TextBox 21"/>
          <p:cNvSpPr txBox="1"/>
          <p:nvPr/>
        </p:nvSpPr>
        <p:spPr>
          <a:xfrm>
            <a:off x="381000" y="5943600"/>
            <a:ext cx="6990183" cy="369332"/>
          </a:xfrm>
          <a:prstGeom prst="rect">
            <a:avLst/>
          </a:prstGeom>
          <a:noFill/>
        </p:spPr>
        <p:txBody>
          <a:bodyPr wrap="none" rtlCol="0">
            <a:spAutoFit/>
          </a:bodyPr>
          <a:lstStyle/>
          <a:p>
            <a:r>
              <a:rPr lang="en-US" dirty="0" smtClean="0"/>
              <a:t>Thus, inverted copies may recombine and delete T-DNA fragments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371600" y="152400"/>
            <a:ext cx="6563528" cy="461665"/>
          </a:xfrm>
          <a:prstGeom prst="rect">
            <a:avLst/>
          </a:prstGeom>
          <a:noFill/>
          <a:ln w="9525">
            <a:noFill/>
            <a:miter lim="800000"/>
            <a:headEnd/>
            <a:tailEnd/>
          </a:ln>
          <a:effectLst/>
        </p:spPr>
        <p:txBody>
          <a:bodyPr wrap="none">
            <a:spAutoFit/>
          </a:bodyPr>
          <a:lstStyle/>
          <a:p>
            <a:r>
              <a:rPr lang="en-US" sz="2400" u="sng" dirty="0"/>
              <a:t>What do </a:t>
            </a:r>
            <a:r>
              <a:rPr lang="en-US" sz="2400" u="sng" dirty="0" smtClean="0"/>
              <a:t>T-DNA::plant </a:t>
            </a:r>
            <a:r>
              <a:rPr lang="en-US" sz="2400" u="sng" dirty="0"/>
              <a:t>DNA junctions look like?</a:t>
            </a:r>
          </a:p>
        </p:txBody>
      </p:sp>
      <p:sp>
        <p:nvSpPr>
          <p:cNvPr id="39939" name="Text Box 3"/>
          <p:cNvSpPr txBox="1">
            <a:spLocks noChangeArrowheads="1"/>
          </p:cNvSpPr>
          <p:nvPr/>
        </p:nvSpPr>
        <p:spPr bwMode="auto">
          <a:xfrm>
            <a:off x="0" y="6542088"/>
            <a:ext cx="3638550" cy="304800"/>
          </a:xfrm>
          <a:prstGeom prst="rect">
            <a:avLst/>
          </a:prstGeom>
          <a:noFill/>
          <a:ln w="9525">
            <a:noFill/>
            <a:miter lim="800000"/>
            <a:headEnd/>
            <a:tailEnd/>
          </a:ln>
          <a:effectLst/>
        </p:spPr>
        <p:txBody>
          <a:bodyPr wrap="none">
            <a:spAutoFit/>
          </a:bodyPr>
          <a:lstStyle/>
          <a:p>
            <a:r>
              <a:rPr lang="en-US" sz="1400" b="1">
                <a:solidFill>
                  <a:srgbClr val="4D4D4D"/>
                </a:solidFill>
              </a:rPr>
              <a:t>Gheysen et al. (1991) Genes &amp; Dev. 5:287</a:t>
            </a:r>
          </a:p>
        </p:txBody>
      </p:sp>
      <p:sp>
        <p:nvSpPr>
          <p:cNvPr id="39940" name="Text Box 4"/>
          <p:cNvSpPr txBox="1">
            <a:spLocks noChangeArrowheads="1"/>
          </p:cNvSpPr>
          <p:nvPr/>
        </p:nvSpPr>
        <p:spPr bwMode="auto">
          <a:xfrm>
            <a:off x="304800" y="838200"/>
            <a:ext cx="8610600" cy="2554545"/>
          </a:xfrm>
          <a:prstGeom prst="rect">
            <a:avLst/>
          </a:prstGeom>
          <a:noFill/>
          <a:ln w="9525">
            <a:noFill/>
            <a:miter lim="800000"/>
            <a:headEnd/>
            <a:tailEnd/>
          </a:ln>
          <a:effectLst/>
        </p:spPr>
        <p:txBody>
          <a:bodyPr>
            <a:spAutoFit/>
          </a:bodyPr>
          <a:lstStyle/>
          <a:p>
            <a:r>
              <a:rPr lang="en-US" sz="1600" dirty="0"/>
              <a:t>Two T-DNA locus of tobacco were cloned and the target site was sequenced and compared before and after integration.</a:t>
            </a:r>
          </a:p>
          <a:p>
            <a:endParaRPr lang="en-US" sz="1600" dirty="0"/>
          </a:p>
          <a:p>
            <a:pPr>
              <a:buFont typeface="Wingdings" pitchFamily="2" charset="2"/>
              <a:buChar char="§"/>
            </a:pPr>
            <a:r>
              <a:rPr lang="en-US" sz="1600" dirty="0"/>
              <a:t> T-DNA integration is often accompanied by a small (~25 </a:t>
            </a:r>
            <a:r>
              <a:rPr lang="en-US" sz="1600" dirty="0" err="1"/>
              <a:t>bp</a:t>
            </a:r>
            <a:r>
              <a:rPr lang="en-US" sz="1600" dirty="0"/>
              <a:t>) deletion of the plant DNA.</a:t>
            </a:r>
          </a:p>
          <a:p>
            <a:pPr>
              <a:buFont typeface="Wingdings" pitchFamily="2" charset="2"/>
              <a:buChar char="§"/>
            </a:pPr>
            <a:endParaRPr lang="en-US" sz="1600" dirty="0"/>
          </a:p>
          <a:p>
            <a:pPr>
              <a:buFont typeface="Wingdings" pitchFamily="2" charset="2"/>
              <a:buChar char="§"/>
            </a:pPr>
            <a:r>
              <a:rPr lang="en-US" sz="1600" dirty="0"/>
              <a:t> Deleted sequences have patches of homologies with right and left end of the T-DNA.</a:t>
            </a:r>
          </a:p>
          <a:p>
            <a:pPr>
              <a:buFont typeface="Wingdings" pitchFamily="2" charset="2"/>
              <a:buNone/>
            </a:pPr>
            <a:endParaRPr lang="en-US" sz="1600" dirty="0"/>
          </a:p>
          <a:p>
            <a:pPr>
              <a:buFont typeface="Wingdings" pitchFamily="2" charset="2"/>
              <a:buChar char="§"/>
            </a:pPr>
            <a:r>
              <a:rPr lang="en-US" sz="1600" dirty="0"/>
              <a:t> Inserted nucleotides (filler DNA) are common at the T-DNA junction.</a:t>
            </a:r>
          </a:p>
          <a:p>
            <a:pPr>
              <a:buFont typeface="Wingdings" pitchFamily="2" charset="2"/>
              <a:buChar char="§"/>
            </a:pPr>
            <a:endParaRPr lang="en-US" sz="1600" dirty="0"/>
          </a:p>
          <a:p>
            <a:pPr>
              <a:buFont typeface="Wingdings" pitchFamily="2" charset="2"/>
              <a:buChar char="§"/>
            </a:pPr>
            <a:r>
              <a:rPr lang="en-US" sz="1600" dirty="0"/>
              <a:t> More truncation found at LB end than at RB end.</a:t>
            </a:r>
          </a:p>
        </p:txBody>
      </p:sp>
      <p:grpSp>
        <p:nvGrpSpPr>
          <p:cNvPr id="39944" name="Group 8"/>
          <p:cNvGrpSpPr>
            <a:grpSpLocks/>
          </p:cNvGrpSpPr>
          <p:nvPr/>
        </p:nvGrpSpPr>
        <p:grpSpPr bwMode="auto">
          <a:xfrm>
            <a:off x="2819400" y="4635500"/>
            <a:ext cx="1524000" cy="609600"/>
            <a:chOff x="1296" y="2448"/>
            <a:chExt cx="1920" cy="584"/>
          </a:xfrm>
        </p:grpSpPr>
        <p:sp>
          <p:nvSpPr>
            <p:cNvPr id="39941" name="Line 5"/>
            <p:cNvSpPr>
              <a:spLocks noChangeShapeType="1"/>
            </p:cNvSpPr>
            <p:nvPr/>
          </p:nvSpPr>
          <p:spPr bwMode="auto">
            <a:xfrm>
              <a:off x="1296" y="2448"/>
              <a:ext cx="1920" cy="0"/>
            </a:xfrm>
            <a:prstGeom prst="line">
              <a:avLst/>
            </a:prstGeom>
            <a:noFill/>
            <a:ln w="9525">
              <a:solidFill>
                <a:schemeClr val="tx1"/>
              </a:solidFill>
              <a:round/>
              <a:headEnd/>
              <a:tailEnd/>
            </a:ln>
            <a:effectLst/>
          </p:spPr>
          <p:txBody>
            <a:bodyPr/>
            <a:lstStyle/>
            <a:p>
              <a:endParaRPr lang="en-US"/>
            </a:p>
          </p:txBody>
        </p:sp>
        <p:sp>
          <p:nvSpPr>
            <p:cNvPr id="39942" name="Freeform 6"/>
            <p:cNvSpPr>
              <a:spLocks/>
            </p:cNvSpPr>
            <p:nvPr/>
          </p:nvSpPr>
          <p:spPr bwMode="auto">
            <a:xfrm>
              <a:off x="1320" y="2646"/>
              <a:ext cx="585" cy="386"/>
            </a:xfrm>
            <a:custGeom>
              <a:avLst/>
              <a:gdLst/>
              <a:ahLst/>
              <a:cxnLst>
                <a:cxn ang="0">
                  <a:pos x="0" y="34"/>
                </a:cxn>
                <a:cxn ang="0">
                  <a:pos x="552" y="42"/>
                </a:cxn>
                <a:cxn ang="0">
                  <a:pos x="584" y="122"/>
                </a:cxn>
                <a:cxn ang="0">
                  <a:pos x="568" y="202"/>
                </a:cxn>
                <a:cxn ang="0">
                  <a:pos x="400" y="338"/>
                </a:cxn>
                <a:cxn ang="0">
                  <a:pos x="352" y="370"/>
                </a:cxn>
                <a:cxn ang="0">
                  <a:pos x="328" y="386"/>
                </a:cxn>
              </a:cxnLst>
              <a:rect l="0" t="0" r="r" b="b"/>
              <a:pathLst>
                <a:path w="585" h="386">
                  <a:moveTo>
                    <a:pt x="0" y="34"/>
                  </a:moveTo>
                  <a:cubicBezTo>
                    <a:pt x="49" y="33"/>
                    <a:pt x="425" y="0"/>
                    <a:pt x="552" y="42"/>
                  </a:cubicBezTo>
                  <a:cubicBezTo>
                    <a:pt x="570" y="69"/>
                    <a:pt x="576" y="90"/>
                    <a:pt x="584" y="122"/>
                  </a:cubicBezTo>
                  <a:cubicBezTo>
                    <a:pt x="580" y="149"/>
                    <a:pt x="585" y="181"/>
                    <a:pt x="568" y="202"/>
                  </a:cubicBezTo>
                  <a:cubicBezTo>
                    <a:pt x="528" y="253"/>
                    <a:pt x="462" y="322"/>
                    <a:pt x="400" y="338"/>
                  </a:cubicBezTo>
                  <a:cubicBezTo>
                    <a:pt x="384" y="349"/>
                    <a:pt x="370" y="364"/>
                    <a:pt x="352" y="370"/>
                  </a:cubicBezTo>
                  <a:cubicBezTo>
                    <a:pt x="325" y="379"/>
                    <a:pt x="328" y="370"/>
                    <a:pt x="328" y="386"/>
                  </a:cubicBezTo>
                </a:path>
              </a:pathLst>
            </a:custGeom>
            <a:noFill/>
            <a:ln w="9525">
              <a:solidFill>
                <a:schemeClr val="tx1"/>
              </a:solidFill>
              <a:round/>
              <a:headEnd/>
              <a:tailEnd/>
            </a:ln>
            <a:effectLst/>
          </p:spPr>
          <p:txBody>
            <a:bodyPr/>
            <a:lstStyle/>
            <a:p>
              <a:endParaRPr lang="en-US"/>
            </a:p>
          </p:txBody>
        </p:sp>
        <p:sp>
          <p:nvSpPr>
            <p:cNvPr id="39943" name="Line 7"/>
            <p:cNvSpPr>
              <a:spLocks noChangeShapeType="1"/>
            </p:cNvSpPr>
            <p:nvPr/>
          </p:nvSpPr>
          <p:spPr bwMode="auto">
            <a:xfrm flipH="1">
              <a:off x="2592" y="2688"/>
              <a:ext cx="576" cy="0"/>
            </a:xfrm>
            <a:prstGeom prst="line">
              <a:avLst/>
            </a:prstGeom>
            <a:noFill/>
            <a:ln w="9525">
              <a:solidFill>
                <a:schemeClr val="tx1"/>
              </a:solidFill>
              <a:round/>
              <a:headEnd/>
              <a:tailEnd/>
            </a:ln>
            <a:effectLst/>
          </p:spPr>
          <p:txBody>
            <a:bodyPr/>
            <a:lstStyle/>
            <a:p>
              <a:endParaRPr lang="en-US"/>
            </a:p>
          </p:txBody>
        </p:sp>
      </p:grpSp>
      <p:sp>
        <p:nvSpPr>
          <p:cNvPr id="39945" name="Line 9"/>
          <p:cNvSpPr>
            <a:spLocks noChangeShapeType="1"/>
          </p:cNvSpPr>
          <p:nvPr/>
        </p:nvSpPr>
        <p:spPr bwMode="auto">
          <a:xfrm>
            <a:off x="609600" y="4635500"/>
            <a:ext cx="1447800" cy="0"/>
          </a:xfrm>
          <a:prstGeom prst="line">
            <a:avLst/>
          </a:prstGeom>
          <a:noFill/>
          <a:ln w="9525">
            <a:solidFill>
              <a:schemeClr val="tx1"/>
            </a:solidFill>
            <a:round/>
            <a:headEnd/>
            <a:tailEnd/>
          </a:ln>
          <a:effectLst/>
        </p:spPr>
        <p:txBody>
          <a:bodyPr/>
          <a:lstStyle/>
          <a:p>
            <a:endParaRPr lang="en-US"/>
          </a:p>
        </p:txBody>
      </p:sp>
      <p:sp>
        <p:nvSpPr>
          <p:cNvPr id="39946" name="Line 10"/>
          <p:cNvSpPr>
            <a:spLocks noChangeShapeType="1"/>
          </p:cNvSpPr>
          <p:nvPr/>
        </p:nvSpPr>
        <p:spPr bwMode="auto">
          <a:xfrm>
            <a:off x="609600" y="4940300"/>
            <a:ext cx="533400" cy="0"/>
          </a:xfrm>
          <a:prstGeom prst="line">
            <a:avLst/>
          </a:prstGeom>
          <a:noFill/>
          <a:ln w="9525">
            <a:solidFill>
              <a:schemeClr val="tx1"/>
            </a:solidFill>
            <a:round/>
            <a:headEnd/>
            <a:tailEnd/>
          </a:ln>
          <a:effectLst/>
        </p:spPr>
        <p:txBody>
          <a:bodyPr/>
          <a:lstStyle/>
          <a:p>
            <a:endParaRPr lang="en-US"/>
          </a:p>
        </p:txBody>
      </p:sp>
      <p:sp>
        <p:nvSpPr>
          <p:cNvPr id="39947" name="Line 11"/>
          <p:cNvSpPr>
            <a:spLocks noChangeShapeType="1"/>
          </p:cNvSpPr>
          <p:nvPr/>
        </p:nvSpPr>
        <p:spPr bwMode="auto">
          <a:xfrm>
            <a:off x="1524000" y="4940300"/>
            <a:ext cx="533400" cy="0"/>
          </a:xfrm>
          <a:prstGeom prst="line">
            <a:avLst/>
          </a:prstGeom>
          <a:noFill/>
          <a:ln w="9525">
            <a:solidFill>
              <a:schemeClr val="tx1"/>
            </a:solidFill>
            <a:round/>
            <a:headEnd/>
            <a:tailEnd/>
          </a:ln>
          <a:effectLst/>
        </p:spPr>
        <p:txBody>
          <a:bodyPr/>
          <a:lstStyle/>
          <a:p>
            <a:endParaRPr lang="en-US"/>
          </a:p>
        </p:txBody>
      </p:sp>
      <p:sp>
        <p:nvSpPr>
          <p:cNvPr id="39948" name="Freeform 12"/>
          <p:cNvSpPr>
            <a:spLocks/>
          </p:cNvSpPr>
          <p:nvPr/>
        </p:nvSpPr>
        <p:spPr bwMode="auto">
          <a:xfrm>
            <a:off x="3340100" y="4826000"/>
            <a:ext cx="457200" cy="812800"/>
          </a:xfrm>
          <a:custGeom>
            <a:avLst/>
            <a:gdLst/>
            <a:ahLst/>
            <a:cxnLst>
              <a:cxn ang="0">
                <a:pos x="0" y="0"/>
              </a:cxn>
              <a:cxn ang="0">
                <a:pos x="80" y="16"/>
              </a:cxn>
              <a:cxn ang="0">
                <a:pos x="88" y="48"/>
              </a:cxn>
              <a:cxn ang="0">
                <a:pos x="104" y="72"/>
              </a:cxn>
              <a:cxn ang="0">
                <a:pos x="216" y="344"/>
              </a:cxn>
              <a:cxn ang="0">
                <a:pos x="192" y="480"/>
              </a:cxn>
              <a:cxn ang="0">
                <a:pos x="144" y="512"/>
              </a:cxn>
              <a:cxn ang="0">
                <a:pos x="64" y="448"/>
              </a:cxn>
              <a:cxn ang="0">
                <a:pos x="120" y="392"/>
              </a:cxn>
              <a:cxn ang="0">
                <a:pos x="232" y="368"/>
              </a:cxn>
              <a:cxn ang="0">
                <a:pos x="232" y="304"/>
              </a:cxn>
              <a:cxn ang="0">
                <a:pos x="216" y="256"/>
              </a:cxn>
              <a:cxn ang="0">
                <a:pos x="208" y="232"/>
              </a:cxn>
              <a:cxn ang="0">
                <a:pos x="64" y="200"/>
              </a:cxn>
              <a:cxn ang="0">
                <a:pos x="32" y="192"/>
              </a:cxn>
              <a:cxn ang="0">
                <a:pos x="56" y="104"/>
              </a:cxn>
              <a:cxn ang="0">
                <a:pos x="152" y="80"/>
              </a:cxn>
              <a:cxn ang="0">
                <a:pos x="208" y="16"/>
              </a:cxn>
              <a:cxn ang="0">
                <a:pos x="288" y="40"/>
              </a:cxn>
            </a:cxnLst>
            <a:rect l="0" t="0" r="r" b="b"/>
            <a:pathLst>
              <a:path w="288" h="512">
                <a:moveTo>
                  <a:pt x="0" y="0"/>
                </a:moveTo>
                <a:cubicBezTo>
                  <a:pt x="3" y="0"/>
                  <a:pt x="73" y="8"/>
                  <a:pt x="80" y="16"/>
                </a:cubicBezTo>
                <a:cubicBezTo>
                  <a:pt x="87" y="25"/>
                  <a:pt x="84" y="38"/>
                  <a:pt x="88" y="48"/>
                </a:cubicBezTo>
                <a:cubicBezTo>
                  <a:pt x="92" y="57"/>
                  <a:pt x="99" y="64"/>
                  <a:pt x="104" y="72"/>
                </a:cubicBezTo>
                <a:cubicBezTo>
                  <a:pt x="116" y="168"/>
                  <a:pt x="162" y="264"/>
                  <a:pt x="216" y="344"/>
                </a:cubicBezTo>
                <a:cubicBezTo>
                  <a:pt x="226" y="384"/>
                  <a:pt x="228" y="449"/>
                  <a:pt x="192" y="480"/>
                </a:cubicBezTo>
                <a:cubicBezTo>
                  <a:pt x="178" y="493"/>
                  <a:pt x="144" y="512"/>
                  <a:pt x="144" y="512"/>
                </a:cubicBezTo>
                <a:cubicBezTo>
                  <a:pt x="72" y="502"/>
                  <a:pt x="85" y="511"/>
                  <a:pt x="64" y="448"/>
                </a:cubicBezTo>
                <a:cubicBezTo>
                  <a:pt x="74" y="409"/>
                  <a:pt x="83" y="404"/>
                  <a:pt x="120" y="392"/>
                </a:cubicBezTo>
                <a:cubicBezTo>
                  <a:pt x="165" y="407"/>
                  <a:pt x="199" y="401"/>
                  <a:pt x="232" y="368"/>
                </a:cubicBezTo>
                <a:cubicBezTo>
                  <a:pt x="243" y="335"/>
                  <a:pt x="244" y="346"/>
                  <a:pt x="232" y="304"/>
                </a:cubicBezTo>
                <a:cubicBezTo>
                  <a:pt x="228" y="288"/>
                  <a:pt x="221" y="272"/>
                  <a:pt x="216" y="256"/>
                </a:cubicBezTo>
                <a:cubicBezTo>
                  <a:pt x="213" y="248"/>
                  <a:pt x="216" y="236"/>
                  <a:pt x="208" y="232"/>
                </a:cubicBezTo>
                <a:cubicBezTo>
                  <a:pt x="153" y="204"/>
                  <a:pt x="135" y="206"/>
                  <a:pt x="64" y="200"/>
                </a:cubicBezTo>
                <a:cubicBezTo>
                  <a:pt x="53" y="197"/>
                  <a:pt x="39" y="200"/>
                  <a:pt x="32" y="192"/>
                </a:cubicBezTo>
                <a:cubicBezTo>
                  <a:pt x="4" y="158"/>
                  <a:pt x="40" y="128"/>
                  <a:pt x="56" y="104"/>
                </a:cubicBezTo>
                <a:cubicBezTo>
                  <a:pt x="61" y="97"/>
                  <a:pt x="144" y="82"/>
                  <a:pt x="152" y="80"/>
                </a:cubicBezTo>
                <a:cubicBezTo>
                  <a:pt x="189" y="24"/>
                  <a:pt x="168" y="43"/>
                  <a:pt x="208" y="16"/>
                </a:cubicBezTo>
                <a:cubicBezTo>
                  <a:pt x="226" y="20"/>
                  <a:pt x="276" y="40"/>
                  <a:pt x="288" y="40"/>
                </a:cubicBezTo>
              </a:path>
            </a:pathLst>
          </a:custGeom>
          <a:noFill/>
          <a:ln w="9525">
            <a:solidFill>
              <a:srgbClr val="CC3300"/>
            </a:solidFill>
            <a:round/>
            <a:headEnd/>
            <a:tailEnd/>
          </a:ln>
          <a:effectLst/>
        </p:spPr>
        <p:txBody>
          <a:bodyPr/>
          <a:lstStyle/>
          <a:p>
            <a:endParaRPr lang="en-US"/>
          </a:p>
        </p:txBody>
      </p:sp>
      <p:sp>
        <p:nvSpPr>
          <p:cNvPr id="39949" name="Freeform 13"/>
          <p:cNvSpPr>
            <a:spLocks/>
          </p:cNvSpPr>
          <p:nvPr/>
        </p:nvSpPr>
        <p:spPr bwMode="auto">
          <a:xfrm>
            <a:off x="3314700" y="4826000"/>
            <a:ext cx="25400" cy="304800"/>
          </a:xfrm>
          <a:custGeom>
            <a:avLst/>
            <a:gdLst/>
            <a:ahLst/>
            <a:cxnLst>
              <a:cxn ang="0">
                <a:pos x="16" y="0"/>
              </a:cxn>
              <a:cxn ang="0">
                <a:pos x="0" y="192"/>
              </a:cxn>
            </a:cxnLst>
            <a:rect l="0" t="0" r="r" b="b"/>
            <a:pathLst>
              <a:path w="16" h="192">
                <a:moveTo>
                  <a:pt x="16" y="0"/>
                </a:moveTo>
                <a:cubicBezTo>
                  <a:pt x="0" y="187"/>
                  <a:pt x="0" y="122"/>
                  <a:pt x="0" y="192"/>
                </a:cubicBezTo>
              </a:path>
            </a:pathLst>
          </a:custGeom>
          <a:noFill/>
          <a:ln w="9525">
            <a:solidFill>
              <a:srgbClr val="CC3300"/>
            </a:solidFill>
            <a:round/>
            <a:headEnd/>
            <a:tailEnd/>
          </a:ln>
          <a:effectLst/>
        </p:spPr>
        <p:txBody>
          <a:bodyPr/>
          <a:lstStyle/>
          <a:p>
            <a:endParaRPr lang="en-US"/>
          </a:p>
        </p:txBody>
      </p:sp>
      <p:sp>
        <p:nvSpPr>
          <p:cNvPr id="39950" name="Line 14"/>
          <p:cNvSpPr>
            <a:spLocks noChangeShapeType="1"/>
          </p:cNvSpPr>
          <p:nvPr/>
        </p:nvSpPr>
        <p:spPr bwMode="auto">
          <a:xfrm>
            <a:off x="3352800" y="4635500"/>
            <a:ext cx="0" cy="152400"/>
          </a:xfrm>
          <a:prstGeom prst="line">
            <a:avLst/>
          </a:prstGeom>
          <a:noFill/>
          <a:ln w="9525">
            <a:solidFill>
              <a:schemeClr val="tx1"/>
            </a:solidFill>
            <a:round/>
            <a:headEnd/>
            <a:tailEnd/>
          </a:ln>
          <a:effectLst/>
        </p:spPr>
        <p:txBody>
          <a:bodyPr/>
          <a:lstStyle/>
          <a:p>
            <a:endParaRPr lang="en-US"/>
          </a:p>
        </p:txBody>
      </p:sp>
      <p:sp>
        <p:nvSpPr>
          <p:cNvPr id="39951" name="Line 15"/>
          <p:cNvSpPr>
            <a:spLocks noChangeShapeType="1"/>
          </p:cNvSpPr>
          <p:nvPr/>
        </p:nvSpPr>
        <p:spPr bwMode="auto">
          <a:xfrm>
            <a:off x="3429000" y="4635500"/>
            <a:ext cx="0" cy="152400"/>
          </a:xfrm>
          <a:prstGeom prst="line">
            <a:avLst/>
          </a:prstGeom>
          <a:noFill/>
          <a:ln w="9525">
            <a:solidFill>
              <a:schemeClr val="tx1"/>
            </a:solidFill>
            <a:round/>
            <a:headEnd/>
            <a:tailEnd/>
          </a:ln>
          <a:effectLst/>
        </p:spPr>
        <p:txBody>
          <a:bodyPr/>
          <a:lstStyle/>
          <a:p>
            <a:endParaRPr lang="en-US"/>
          </a:p>
        </p:txBody>
      </p:sp>
      <p:sp>
        <p:nvSpPr>
          <p:cNvPr id="39952" name="Line 16"/>
          <p:cNvSpPr>
            <a:spLocks noChangeShapeType="1"/>
          </p:cNvSpPr>
          <p:nvPr/>
        </p:nvSpPr>
        <p:spPr bwMode="auto">
          <a:xfrm>
            <a:off x="3657600" y="4635500"/>
            <a:ext cx="0" cy="152400"/>
          </a:xfrm>
          <a:prstGeom prst="line">
            <a:avLst/>
          </a:prstGeom>
          <a:noFill/>
          <a:ln w="9525">
            <a:solidFill>
              <a:schemeClr val="tx1"/>
            </a:solidFill>
            <a:round/>
            <a:headEnd/>
            <a:tailEnd/>
          </a:ln>
          <a:effectLst/>
        </p:spPr>
        <p:txBody>
          <a:bodyPr/>
          <a:lstStyle/>
          <a:p>
            <a:endParaRPr lang="en-US"/>
          </a:p>
        </p:txBody>
      </p:sp>
      <p:sp>
        <p:nvSpPr>
          <p:cNvPr id="39953" name="Line 17"/>
          <p:cNvSpPr>
            <a:spLocks noChangeShapeType="1"/>
          </p:cNvSpPr>
          <p:nvPr/>
        </p:nvSpPr>
        <p:spPr bwMode="auto">
          <a:xfrm>
            <a:off x="3733800" y="4635500"/>
            <a:ext cx="0" cy="152400"/>
          </a:xfrm>
          <a:prstGeom prst="line">
            <a:avLst/>
          </a:prstGeom>
          <a:noFill/>
          <a:ln w="9525">
            <a:solidFill>
              <a:schemeClr val="tx1"/>
            </a:solidFill>
            <a:round/>
            <a:headEnd/>
            <a:tailEnd/>
          </a:ln>
          <a:effectLst/>
        </p:spPr>
        <p:txBody>
          <a:bodyPr/>
          <a:lstStyle/>
          <a:p>
            <a:endParaRPr lang="en-US"/>
          </a:p>
        </p:txBody>
      </p:sp>
      <p:sp>
        <p:nvSpPr>
          <p:cNvPr id="39954" name="Oval 18"/>
          <p:cNvSpPr>
            <a:spLocks noChangeArrowheads="1"/>
          </p:cNvSpPr>
          <p:nvPr/>
        </p:nvSpPr>
        <p:spPr bwMode="auto">
          <a:xfrm>
            <a:off x="3733800" y="4864100"/>
            <a:ext cx="76200" cy="76200"/>
          </a:xfrm>
          <a:prstGeom prst="ellipse">
            <a:avLst/>
          </a:prstGeom>
          <a:solidFill>
            <a:srgbClr val="CC3300"/>
          </a:solidFill>
          <a:ln w="9525">
            <a:solidFill>
              <a:schemeClr val="tx1"/>
            </a:solidFill>
            <a:round/>
            <a:headEnd/>
            <a:tailEnd/>
          </a:ln>
          <a:effectLst/>
        </p:spPr>
        <p:txBody>
          <a:bodyPr wrap="none" anchor="ctr"/>
          <a:lstStyle/>
          <a:p>
            <a:endParaRPr lang="en-US"/>
          </a:p>
        </p:txBody>
      </p:sp>
      <p:sp>
        <p:nvSpPr>
          <p:cNvPr id="39955" name="Line 19"/>
          <p:cNvSpPr>
            <a:spLocks noChangeShapeType="1"/>
          </p:cNvSpPr>
          <p:nvPr/>
        </p:nvSpPr>
        <p:spPr bwMode="auto">
          <a:xfrm>
            <a:off x="5638800" y="4559300"/>
            <a:ext cx="457200" cy="0"/>
          </a:xfrm>
          <a:prstGeom prst="line">
            <a:avLst/>
          </a:prstGeom>
          <a:noFill/>
          <a:ln w="9525">
            <a:solidFill>
              <a:schemeClr val="tx1"/>
            </a:solidFill>
            <a:round/>
            <a:headEnd/>
            <a:tailEnd/>
          </a:ln>
          <a:effectLst/>
        </p:spPr>
        <p:txBody>
          <a:bodyPr/>
          <a:lstStyle/>
          <a:p>
            <a:endParaRPr lang="en-US"/>
          </a:p>
        </p:txBody>
      </p:sp>
      <p:sp>
        <p:nvSpPr>
          <p:cNvPr id="39956" name="Line 20"/>
          <p:cNvSpPr>
            <a:spLocks noChangeShapeType="1"/>
          </p:cNvSpPr>
          <p:nvPr/>
        </p:nvSpPr>
        <p:spPr bwMode="auto">
          <a:xfrm>
            <a:off x="7010400" y="4559300"/>
            <a:ext cx="914400" cy="0"/>
          </a:xfrm>
          <a:prstGeom prst="line">
            <a:avLst/>
          </a:prstGeom>
          <a:noFill/>
          <a:ln w="9525">
            <a:solidFill>
              <a:schemeClr val="tx1"/>
            </a:solidFill>
            <a:round/>
            <a:headEnd/>
            <a:tailEnd/>
          </a:ln>
          <a:effectLst/>
        </p:spPr>
        <p:txBody>
          <a:bodyPr/>
          <a:lstStyle/>
          <a:p>
            <a:endParaRPr lang="en-US"/>
          </a:p>
        </p:txBody>
      </p:sp>
      <p:sp>
        <p:nvSpPr>
          <p:cNvPr id="39957" name="Line 21"/>
          <p:cNvSpPr>
            <a:spLocks noChangeShapeType="1"/>
          </p:cNvSpPr>
          <p:nvPr/>
        </p:nvSpPr>
        <p:spPr bwMode="auto">
          <a:xfrm>
            <a:off x="5638800" y="4864100"/>
            <a:ext cx="457200" cy="0"/>
          </a:xfrm>
          <a:prstGeom prst="line">
            <a:avLst/>
          </a:prstGeom>
          <a:noFill/>
          <a:ln w="9525">
            <a:solidFill>
              <a:schemeClr val="tx1"/>
            </a:solidFill>
            <a:round/>
            <a:headEnd/>
            <a:tailEnd/>
          </a:ln>
          <a:effectLst/>
        </p:spPr>
        <p:txBody>
          <a:bodyPr/>
          <a:lstStyle/>
          <a:p>
            <a:endParaRPr lang="en-US"/>
          </a:p>
        </p:txBody>
      </p:sp>
      <p:sp>
        <p:nvSpPr>
          <p:cNvPr id="39958" name="Line 22"/>
          <p:cNvSpPr>
            <a:spLocks noChangeShapeType="1"/>
          </p:cNvSpPr>
          <p:nvPr/>
        </p:nvSpPr>
        <p:spPr bwMode="auto">
          <a:xfrm>
            <a:off x="6096000" y="4864100"/>
            <a:ext cx="990600" cy="0"/>
          </a:xfrm>
          <a:prstGeom prst="line">
            <a:avLst/>
          </a:prstGeom>
          <a:noFill/>
          <a:ln w="28575">
            <a:solidFill>
              <a:srgbClr val="CC3300"/>
            </a:solidFill>
            <a:round/>
            <a:headEnd/>
            <a:tailEnd/>
          </a:ln>
          <a:effectLst/>
        </p:spPr>
        <p:txBody>
          <a:bodyPr/>
          <a:lstStyle/>
          <a:p>
            <a:endParaRPr lang="en-US"/>
          </a:p>
        </p:txBody>
      </p:sp>
      <p:sp>
        <p:nvSpPr>
          <p:cNvPr id="39959" name="Line 23"/>
          <p:cNvSpPr>
            <a:spLocks noChangeShapeType="1"/>
          </p:cNvSpPr>
          <p:nvPr/>
        </p:nvSpPr>
        <p:spPr bwMode="auto">
          <a:xfrm>
            <a:off x="7086600" y="4864100"/>
            <a:ext cx="838200" cy="0"/>
          </a:xfrm>
          <a:prstGeom prst="line">
            <a:avLst/>
          </a:prstGeom>
          <a:noFill/>
          <a:ln w="9525">
            <a:solidFill>
              <a:schemeClr val="tx1"/>
            </a:solidFill>
            <a:round/>
            <a:headEnd/>
            <a:tailEnd/>
          </a:ln>
          <a:effectLst/>
        </p:spPr>
        <p:txBody>
          <a:bodyPr/>
          <a:lstStyle/>
          <a:p>
            <a:endParaRPr lang="en-US"/>
          </a:p>
        </p:txBody>
      </p:sp>
      <p:sp>
        <p:nvSpPr>
          <p:cNvPr id="39960" name="Line 24"/>
          <p:cNvSpPr>
            <a:spLocks noChangeShapeType="1"/>
          </p:cNvSpPr>
          <p:nvPr/>
        </p:nvSpPr>
        <p:spPr bwMode="auto">
          <a:xfrm>
            <a:off x="6096000" y="4559300"/>
            <a:ext cx="762000" cy="0"/>
          </a:xfrm>
          <a:prstGeom prst="line">
            <a:avLst/>
          </a:prstGeom>
          <a:noFill/>
          <a:ln w="9525">
            <a:solidFill>
              <a:srgbClr val="FF0000"/>
            </a:solidFill>
            <a:prstDash val="sysDot"/>
            <a:round/>
            <a:headEnd/>
            <a:tailEnd type="triangle" w="med" len="med"/>
          </a:ln>
          <a:effectLst/>
        </p:spPr>
        <p:txBody>
          <a:bodyPr/>
          <a:lstStyle/>
          <a:p>
            <a:endParaRPr lang="en-US"/>
          </a:p>
        </p:txBody>
      </p:sp>
      <p:sp>
        <p:nvSpPr>
          <p:cNvPr id="39961" name="Text Box 25"/>
          <p:cNvSpPr txBox="1">
            <a:spLocks noChangeArrowheads="1"/>
          </p:cNvSpPr>
          <p:nvPr/>
        </p:nvSpPr>
        <p:spPr bwMode="auto">
          <a:xfrm>
            <a:off x="381000" y="3708400"/>
            <a:ext cx="5788764" cy="369332"/>
          </a:xfrm>
          <a:prstGeom prst="rect">
            <a:avLst/>
          </a:prstGeom>
          <a:noFill/>
          <a:ln w="9525">
            <a:noFill/>
            <a:miter lim="800000"/>
            <a:headEnd/>
            <a:tailEnd/>
          </a:ln>
          <a:effectLst/>
        </p:spPr>
        <p:txBody>
          <a:bodyPr wrap="none">
            <a:spAutoFit/>
          </a:bodyPr>
          <a:lstStyle/>
          <a:p>
            <a:r>
              <a:rPr lang="en-US" u="sng" dirty="0" smtClean="0"/>
              <a:t>Mechanism of integration via illegitimate </a:t>
            </a:r>
            <a:r>
              <a:rPr lang="en-US" u="sng" dirty="0"/>
              <a:t>recombination</a:t>
            </a:r>
          </a:p>
        </p:txBody>
      </p:sp>
      <p:sp>
        <p:nvSpPr>
          <p:cNvPr id="28" name="TextBox 27"/>
          <p:cNvSpPr txBox="1"/>
          <p:nvPr/>
        </p:nvSpPr>
        <p:spPr>
          <a:xfrm>
            <a:off x="5700819" y="5040868"/>
            <a:ext cx="2300181" cy="276999"/>
          </a:xfrm>
          <a:prstGeom prst="rect">
            <a:avLst/>
          </a:prstGeom>
          <a:noFill/>
        </p:spPr>
        <p:txBody>
          <a:bodyPr wrap="none" rtlCol="0">
            <a:spAutoFit/>
          </a:bodyPr>
          <a:lstStyle/>
          <a:p>
            <a:r>
              <a:rPr lang="en-US" sz="1200" dirty="0" smtClean="0"/>
              <a:t>DNA synthesis on upper strand</a:t>
            </a:r>
            <a:endParaRPr lang="en-US" sz="12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622</TotalTime>
  <Words>2918</Words>
  <Application>Microsoft Office PowerPoint</Application>
  <PresentationFormat>On-screen Show (4:3)</PresentationFormat>
  <Paragraphs>392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University of Arkansas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vibhas</dc:creator>
  <cp:lastModifiedBy>VIBHAS</cp:lastModifiedBy>
  <cp:revision>32</cp:revision>
  <dcterms:created xsi:type="dcterms:W3CDTF">2005-01-08T09:41:08Z</dcterms:created>
  <dcterms:modified xsi:type="dcterms:W3CDTF">2011-02-15T15:26:50Z</dcterms:modified>
</cp:coreProperties>
</file>